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3"/>
  </p:notesMasterIdLst>
  <p:sldIdLst>
    <p:sldId id="256" r:id="rId2"/>
    <p:sldId id="315" r:id="rId3"/>
    <p:sldId id="257" r:id="rId4"/>
    <p:sldId id="258" r:id="rId5"/>
    <p:sldId id="290" r:id="rId6"/>
    <p:sldId id="261" r:id="rId7"/>
    <p:sldId id="291" r:id="rId8"/>
    <p:sldId id="306" r:id="rId9"/>
    <p:sldId id="304" r:id="rId10"/>
    <p:sldId id="305" r:id="rId11"/>
    <p:sldId id="303" r:id="rId12"/>
    <p:sldId id="302" r:id="rId13"/>
    <p:sldId id="395" r:id="rId14"/>
    <p:sldId id="301" r:id="rId15"/>
    <p:sldId id="300" r:id="rId16"/>
    <p:sldId id="299" r:id="rId17"/>
    <p:sldId id="298" r:id="rId18"/>
    <p:sldId id="297" r:id="rId19"/>
    <p:sldId id="296" r:id="rId20"/>
    <p:sldId id="295" r:id="rId21"/>
    <p:sldId id="294" r:id="rId22"/>
    <p:sldId id="293" r:id="rId23"/>
    <p:sldId id="292" r:id="rId24"/>
    <p:sldId id="307" r:id="rId25"/>
    <p:sldId id="312" r:id="rId26"/>
    <p:sldId id="311" r:id="rId27"/>
    <p:sldId id="310" r:id="rId28"/>
    <p:sldId id="308" r:id="rId29"/>
    <p:sldId id="314" r:id="rId30"/>
    <p:sldId id="316" r:id="rId31"/>
    <p:sldId id="262" r:id="rId32"/>
    <p:sldId id="381" r:id="rId33"/>
    <p:sldId id="380" r:id="rId34"/>
    <p:sldId id="379" r:id="rId35"/>
    <p:sldId id="317" r:id="rId36"/>
    <p:sldId id="263" r:id="rId37"/>
    <p:sldId id="318" r:id="rId38"/>
    <p:sldId id="264" r:id="rId39"/>
    <p:sldId id="320" r:id="rId40"/>
    <p:sldId id="319" r:id="rId41"/>
    <p:sldId id="265" r:id="rId42"/>
    <p:sldId id="266" r:id="rId43"/>
    <p:sldId id="259" r:id="rId44"/>
    <p:sldId id="383" r:id="rId45"/>
    <p:sldId id="382" r:id="rId46"/>
    <p:sldId id="323" r:id="rId47"/>
    <p:sldId id="385" r:id="rId48"/>
    <p:sldId id="384" r:id="rId49"/>
    <p:sldId id="322" r:id="rId50"/>
    <p:sldId id="397" r:id="rId51"/>
    <p:sldId id="396" r:id="rId52"/>
    <p:sldId id="267" r:id="rId53"/>
    <p:sldId id="268" r:id="rId54"/>
    <p:sldId id="324" r:id="rId55"/>
    <p:sldId id="269" r:id="rId56"/>
    <p:sldId id="386" r:id="rId57"/>
    <p:sldId id="270" r:id="rId58"/>
    <p:sldId id="271" r:id="rId59"/>
    <p:sldId id="272" r:id="rId60"/>
    <p:sldId id="325" r:id="rId61"/>
    <p:sldId id="273" r:id="rId62"/>
    <p:sldId id="326" r:id="rId63"/>
    <p:sldId id="274" r:id="rId64"/>
    <p:sldId id="327" r:id="rId65"/>
    <p:sldId id="275" r:id="rId66"/>
    <p:sldId id="387" r:id="rId67"/>
    <p:sldId id="330" r:id="rId68"/>
    <p:sldId id="388" r:id="rId69"/>
    <p:sldId id="329" r:id="rId70"/>
    <p:sldId id="276" r:id="rId71"/>
    <p:sldId id="334" r:id="rId72"/>
    <p:sldId id="277" r:id="rId73"/>
    <p:sldId id="335" r:id="rId74"/>
    <p:sldId id="389" r:id="rId75"/>
    <p:sldId id="278" r:id="rId76"/>
    <p:sldId id="336" r:id="rId77"/>
    <p:sldId id="337" r:id="rId78"/>
    <p:sldId id="279" r:id="rId79"/>
    <p:sldId id="339" r:id="rId80"/>
    <p:sldId id="280" r:id="rId81"/>
    <p:sldId id="281" r:id="rId82"/>
    <p:sldId id="340" r:id="rId83"/>
    <p:sldId id="282" r:id="rId84"/>
    <p:sldId id="283" r:id="rId85"/>
    <p:sldId id="342" r:id="rId86"/>
    <p:sldId id="341" r:id="rId87"/>
    <p:sldId id="343" r:id="rId88"/>
    <p:sldId id="284" r:id="rId89"/>
    <p:sldId id="346" r:id="rId90"/>
    <p:sldId id="345" r:id="rId91"/>
    <p:sldId id="344" r:id="rId92"/>
    <p:sldId id="348" r:id="rId93"/>
    <p:sldId id="349" r:id="rId94"/>
    <p:sldId id="285" r:id="rId95"/>
    <p:sldId id="350" r:id="rId96"/>
    <p:sldId id="286" r:id="rId97"/>
    <p:sldId id="287" r:id="rId98"/>
    <p:sldId id="351" r:id="rId99"/>
    <p:sldId id="353" r:id="rId100"/>
    <p:sldId id="354" r:id="rId101"/>
    <p:sldId id="355" r:id="rId102"/>
    <p:sldId id="352" r:id="rId103"/>
    <p:sldId id="356" r:id="rId104"/>
    <p:sldId id="366" r:id="rId105"/>
    <p:sldId id="373" r:id="rId106"/>
    <p:sldId id="357" r:id="rId107"/>
    <p:sldId id="372" r:id="rId108"/>
    <p:sldId id="371" r:id="rId109"/>
    <p:sldId id="370" r:id="rId110"/>
    <p:sldId id="358" r:id="rId111"/>
    <p:sldId id="359" r:id="rId112"/>
    <p:sldId id="360" r:id="rId113"/>
    <p:sldId id="361" r:id="rId114"/>
    <p:sldId id="362" r:id="rId115"/>
    <p:sldId id="363" r:id="rId116"/>
    <p:sldId id="364" r:id="rId117"/>
    <p:sldId id="365" r:id="rId118"/>
    <p:sldId id="374" r:id="rId119"/>
    <p:sldId id="375" r:id="rId120"/>
    <p:sldId id="376" r:id="rId121"/>
    <p:sldId id="377" r:id="rId12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91" autoAdjust="0"/>
    <p:restoredTop sz="94660"/>
  </p:normalViewPr>
  <p:slideViewPr>
    <p:cSldViewPr>
      <p:cViewPr varScale="1">
        <p:scale>
          <a:sx n="70" d="100"/>
          <a:sy n="70" d="100"/>
        </p:scale>
        <p:origin x="1338" y="72"/>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578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364194-4B23-44E9-AFDD-FCBC59CFE6F2}" type="datetimeFigureOut">
              <a:rPr lang="tr-TR" smtClean="0"/>
              <a:t>09.12.2013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7C5B33-356B-4C5D-A766-AA2CB73DC5C5}" type="slidenum">
              <a:rPr lang="tr-TR" smtClean="0"/>
              <a:t>‹#›</a:t>
            </a:fld>
            <a:endParaRPr lang="tr-TR"/>
          </a:p>
        </p:txBody>
      </p:sp>
    </p:spTree>
    <p:extLst>
      <p:ext uri="{BB962C8B-B14F-4D97-AF65-F5344CB8AC3E}">
        <p14:creationId xmlns:p14="http://schemas.microsoft.com/office/powerpoint/2010/main" val="2340605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C7C5B33-356B-4C5D-A766-AA2CB73DC5C5}" type="slidenum">
              <a:rPr lang="tr-TR" smtClean="0"/>
              <a:t>84</a:t>
            </a:fld>
            <a:endParaRPr lang="tr-TR"/>
          </a:p>
        </p:txBody>
      </p:sp>
    </p:spTree>
    <p:extLst>
      <p:ext uri="{BB962C8B-B14F-4D97-AF65-F5344CB8AC3E}">
        <p14:creationId xmlns:p14="http://schemas.microsoft.com/office/powerpoint/2010/main" val="3212285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A23720DD-5B6D-40BF-8493-A6B52D484E6B}" type="datetimeFigureOut">
              <a:rPr lang="tr-TR" smtClean="0"/>
              <a:t>09.12.2013</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F302176B-0E47-46AC-8F43-DAB4B8A37D0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09.12.2013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09.12.2013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09.12.2013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09.12.2013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dirty="0" smtClean="0"/>
              <a:t>Asıl metin stillerini düzenlemek için tıklatın</a:t>
            </a:r>
          </a:p>
          <a:p>
            <a:pPr lvl="1" eaLnBrk="1" latinLnBrk="0" hangingPunct="1"/>
            <a:r>
              <a:rPr lang="tr-TR" dirty="0" smtClean="0"/>
              <a:t>İkinci düzey</a:t>
            </a:r>
          </a:p>
          <a:p>
            <a:pPr lvl="2" eaLnBrk="1" latinLnBrk="0" hangingPunct="1"/>
            <a:r>
              <a:rPr lang="tr-TR" dirty="0" smtClean="0"/>
              <a:t>Üçüncü düzey</a:t>
            </a:r>
          </a:p>
          <a:p>
            <a:pPr lvl="3" eaLnBrk="1" latinLnBrk="0" hangingPunct="1"/>
            <a:r>
              <a:rPr lang="tr-TR" dirty="0" smtClean="0"/>
              <a:t>Dördüncü düzey</a:t>
            </a:r>
          </a:p>
          <a:p>
            <a:pPr lvl="4" eaLnBrk="1" latinLnBrk="0" hangingPunct="1"/>
            <a:r>
              <a:rPr lang="tr-TR" dirty="0" smtClean="0"/>
              <a:t>Beşinci düzey</a:t>
            </a:r>
            <a:endParaRPr kumimoji="0" lang="en-US" dirty="0"/>
          </a:p>
        </p:txBody>
      </p:sp>
      <p:sp>
        <p:nvSpPr>
          <p:cNvPr id="5" name="Date Placeholder 4"/>
          <p:cNvSpPr>
            <a:spLocks noGrp="1"/>
          </p:cNvSpPr>
          <p:nvPr>
            <p:ph type="dt" sz="half" idx="10"/>
          </p:nvPr>
        </p:nvSpPr>
        <p:spPr/>
        <p:txBody>
          <a:bodyPr/>
          <a:lstStyle/>
          <a:p>
            <a:fld id="{A23720DD-5B6D-40BF-8493-A6B52D484E6B}" type="datetimeFigureOut">
              <a:rPr lang="tr-TR" smtClean="0"/>
              <a:t>09.12.2013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A23720DD-5B6D-40BF-8493-A6B52D484E6B}" type="datetimeFigureOut">
              <a:rPr lang="tr-TR" smtClean="0"/>
              <a:t>09.12.2013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A23720DD-5B6D-40BF-8493-A6B52D484E6B}" type="datetimeFigureOut">
              <a:rPr lang="tr-TR" smtClean="0"/>
              <a:t>09.12.2013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09.12.2013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t>09.12.2013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09.12.2013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F302176B-0E47-46AC-8F43-DAB4B8A37D06}" type="slidenum">
              <a:rPr lang="tr-TR" smtClean="0"/>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23720DD-5B6D-40BF-8493-A6B52D484E6B}" type="datetimeFigureOut">
              <a:rPr lang="tr-TR" smtClean="0"/>
              <a:t>09.12.2013</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02176B-0E47-46AC-8F43-DAB4B8A37D06}" type="slidenum">
              <a:rPr lang="tr-TR" smtClean="0"/>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slide" Target="slide38.xml"/><Relationship Id="rId1" Type="http://schemas.openxmlformats.org/officeDocument/2006/relationships/slideLayout" Target="../slideLayouts/slideLayout2.xml"/><Relationship Id="rId4" Type="http://schemas.openxmlformats.org/officeDocument/2006/relationships/slide" Target="slide4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loadtr.com/409103-samsung_logo.ht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8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 Target="slide88.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 Target="slide88.xml"/><Relationship Id="rId1" Type="http://schemas.openxmlformats.org/officeDocument/2006/relationships/slideLayout" Target="../slideLayouts/slideLayout2.xml"/><Relationship Id="rId4" Type="http://schemas.openxmlformats.org/officeDocument/2006/relationships/hyperlink" Target="para_cezalari_2013.doc"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 Target="slide8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mevzuat_01_01_2013_ver_2/yeni_yonetmelik_ve_tebligler/YONETMELIKLER/01_is_guv_uzm__gorev_yetki_soumluluk_ve_egit_yonetmeligi/&#304;GU%20Y&#246;n%20de&#287;i&#351;ikli&#287;i.docx"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mevzuat_01_01_2013_ver_2/yeni_yonetmelik_ve_tebligler/YONETMELIKLER/02_is_sagligi_ve_govenligi_hizmetleri_yonetmeligi/&#304;&#350;%20SA&#286;LI&#286;I%20VE%20G&#220;VENL&#304;&#286;&#304;%20H&#304;ZMETLER&#304;%20Y&#214;NETMEL&#304;&#286;&#304;.docx"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Tehlike_siniflari_listesi_26.12.2012.xls"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para_cezalari_2013.doc"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para_cezalari_2013.doc" TargetMode="External"/><Relationship Id="rId2" Type="http://schemas.openxmlformats.org/officeDocument/2006/relationships/hyperlink" Target="../mevzuat_01_01_2013_ver_2/SAGL&#304;K_RAPORLAR&#304;.docx"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slide" Target="slide31.xml"/><Relationship Id="rId1" Type="http://schemas.openxmlformats.org/officeDocument/2006/relationships/slideLayout" Target="../slideLayouts/slideLayout2.xml"/><Relationship Id="rId4" Type="http://schemas.openxmlformats.org/officeDocument/2006/relationships/hyperlink" Target="para_cezalari_2013.doc" TargetMode="Externa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787839" y="3068960"/>
            <a:ext cx="7275490" cy="2033690"/>
          </a:xfrm>
        </p:spPr>
        <p:txBody>
          <a:bodyPr>
            <a:normAutofit/>
          </a:bodyPr>
          <a:lstStyle/>
          <a:p>
            <a:pPr algn="ctr"/>
            <a:r>
              <a:rPr lang="tr-TR" sz="4800" dirty="0" smtClean="0"/>
              <a:t>6331 SAYILI </a:t>
            </a:r>
            <a:r>
              <a:rPr lang="tr-TR" sz="4800" dirty="0">
                <a:effectLst/>
              </a:rPr>
              <a:t>İŞ SAĞLIĞI VE GÜVENLİĞİ KANUNU</a:t>
            </a:r>
            <a:endParaRPr lang="tr-TR" sz="4800" dirty="0"/>
          </a:p>
        </p:txBody>
      </p:sp>
      <p:graphicFrame>
        <p:nvGraphicFramePr>
          <p:cNvPr id="4" name="Tablo 3"/>
          <p:cNvGraphicFramePr>
            <a:graphicFrameLocks noGrp="1"/>
          </p:cNvGraphicFramePr>
          <p:nvPr>
            <p:extLst>
              <p:ext uri="{D42A27DB-BD31-4B8C-83A1-F6EECF244321}">
                <p14:modId xmlns:p14="http://schemas.microsoft.com/office/powerpoint/2010/main" val="3326581591"/>
              </p:ext>
            </p:extLst>
          </p:nvPr>
        </p:nvGraphicFramePr>
        <p:xfrm>
          <a:off x="1013103" y="5481577"/>
          <a:ext cx="6984775" cy="792088"/>
        </p:xfrm>
        <a:graphic>
          <a:graphicData uri="http://schemas.openxmlformats.org/drawingml/2006/table">
            <a:tbl>
              <a:tblPr firstRow="1" firstCol="1" lastRow="1" lastCol="1" bandRow="1" bandCol="1">
                <a:tableStyleId>{5C22544A-7EE6-4342-B048-85BDC9FD1C3A}</a:tableStyleId>
              </a:tblPr>
              <a:tblGrid>
                <a:gridCol w="2139224"/>
                <a:gridCol w="2139224"/>
                <a:gridCol w="2706327"/>
              </a:tblGrid>
              <a:tr h="792088">
                <a:tc>
                  <a:txBody>
                    <a:bodyPr/>
                    <a:lstStyle/>
                    <a:p>
                      <a:pPr algn="ctr">
                        <a:lnSpc>
                          <a:spcPts val="1200"/>
                        </a:lnSpc>
                        <a:spcAft>
                          <a:spcPts val="0"/>
                        </a:spcAft>
                        <a:tabLst>
                          <a:tab pos="631190" algn="ctr"/>
                          <a:tab pos="2249805" algn="ctr"/>
                          <a:tab pos="4140200" algn="r"/>
                        </a:tabLst>
                      </a:pPr>
                      <a:r>
                        <a:rPr lang="tr-TR" sz="1200" dirty="0" smtClean="0">
                          <a:effectLst/>
                          <a:latin typeface="+mj-lt"/>
                        </a:rPr>
                        <a:t>30 </a:t>
                      </a:r>
                      <a:r>
                        <a:rPr lang="tr-TR" sz="1200" dirty="0">
                          <a:effectLst/>
                          <a:latin typeface="+mj-lt"/>
                        </a:rPr>
                        <a:t>Haziran 2012 CUMARTESİ</a:t>
                      </a:r>
                      <a:endParaRPr lang="tr-TR" sz="2000" dirty="0">
                        <a:effectLst/>
                        <a:latin typeface="+mj-lt"/>
                        <a:ea typeface="Calibri"/>
                        <a:cs typeface="Times New Roman"/>
                      </a:endParaRPr>
                    </a:p>
                  </a:txBody>
                  <a:tcPr marL="68580" marR="68580" marT="0" marB="0" anchor="ctr"/>
                </a:tc>
                <a:tc>
                  <a:txBody>
                    <a:bodyPr/>
                    <a:lstStyle/>
                    <a:p>
                      <a:pPr algn="ctr">
                        <a:lnSpc>
                          <a:spcPts val="1200"/>
                        </a:lnSpc>
                        <a:spcAft>
                          <a:spcPts val="0"/>
                        </a:spcAft>
                        <a:tabLst>
                          <a:tab pos="631190" algn="ctr"/>
                          <a:tab pos="2249805" algn="ctr"/>
                          <a:tab pos="4140200" algn="r"/>
                        </a:tabLst>
                      </a:pPr>
                      <a:r>
                        <a:rPr kumimoji="0" lang="tr-TR" sz="1800" b="1" kern="1200" dirty="0">
                          <a:solidFill>
                            <a:schemeClr val="lt1"/>
                          </a:solidFill>
                          <a:effectLst/>
                          <a:latin typeface="+mj-lt"/>
                          <a:ea typeface="+mn-ea"/>
                          <a:cs typeface="+mn-cs"/>
                        </a:rPr>
                        <a:t>Resmî Gazete</a:t>
                      </a:r>
                    </a:p>
                  </a:txBody>
                  <a:tcPr marL="68580" marR="68580" marT="0" marB="0" anchor="ctr"/>
                </a:tc>
                <a:tc>
                  <a:txBody>
                    <a:bodyPr/>
                    <a:lstStyle/>
                    <a:p>
                      <a:pPr marL="0" algn="ctr" rtl="0" eaLnBrk="1" latinLnBrk="0" hangingPunct="1">
                        <a:lnSpc>
                          <a:spcPts val="1200"/>
                        </a:lnSpc>
                        <a:spcAft>
                          <a:spcPts val="0"/>
                        </a:spcAft>
                        <a:tabLst>
                          <a:tab pos="631190" algn="ctr"/>
                          <a:tab pos="2249805" algn="ctr"/>
                          <a:tab pos="4140200" algn="r"/>
                        </a:tabLst>
                      </a:pPr>
                      <a:r>
                        <a:rPr kumimoji="0" lang="tr-TR" sz="1800" b="1" kern="1200" dirty="0">
                          <a:solidFill>
                            <a:schemeClr val="lt1"/>
                          </a:solidFill>
                          <a:effectLst/>
                          <a:latin typeface="+mj-lt"/>
                          <a:ea typeface="+mn-ea"/>
                          <a:cs typeface="+mn-cs"/>
                        </a:rPr>
                        <a:t>Sayı : 28339</a:t>
                      </a:r>
                    </a:p>
                  </a:txBody>
                  <a:tcPr marL="68580" marR="68580" marT="0" marB="0" anchor="ctr"/>
                </a:tc>
              </a:tr>
            </a:tbl>
          </a:graphicData>
        </a:graphic>
      </p:graphicFrame>
    </p:spTree>
    <p:extLst>
      <p:ext uri="{BB962C8B-B14F-4D97-AF65-F5344CB8AC3E}">
        <p14:creationId xmlns:p14="http://schemas.microsoft.com/office/powerpoint/2010/main" val="2930284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1196752"/>
            <a:ext cx="8229600" cy="1143000"/>
          </a:xfrm>
        </p:spPr>
        <p:txBody>
          <a:bodyPr>
            <a:normAutofit fontScale="90000"/>
          </a:bodyPr>
          <a:lstStyle/>
          <a:p>
            <a:r>
              <a:rPr lang="tr-TR" b="1" dirty="0"/>
              <a:t>Tanımlar</a:t>
            </a:r>
            <a:r>
              <a:rPr lang="tr-TR" dirty="0"/>
              <a:t/>
            </a:r>
            <a:br>
              <a:rPr lang="tr-TR" dirty="0"/>
            </a:br>
            <a:endParaRPr lang="tr-TR" dirty="0"/>
          </a:p>
        </p:txBody>
      </p:sp>
      <p:sp>
        <p:nvSpPr>
          <p:cNvPr id="3" name="İçerik Yer Tutucusu 2"/>
          <p:cNvSpPr>
            <a:spLocks noGrp="1"/>
          </p:cNvSpPr>
          <p:nvPr>
            <p:ph idx="1"/>
          </p:nvPr>
        </p:nvSpPr>
        <p:spPr>
          <a:xfrm>
            <a:off x="323528" y="1916832"/>
            <a:ext cx="8712968" cy="1656184"/>
          </a:xfrm>
        </p:spPr>
        <p:txBody>
          <a:bodyPr>
            <a:noAutofit/>
          </a:bodyPr>
          <a:lstStyle/>
          <a:p>
            <a:pPr marL="0" indent="0">
              <a:buNone/>
            </a:pPr>
            <a:r>
              <a:rPr lang="tr-TR" dirty="0">
                <a:solidFill>
                  <a:schemeClr val="accent1">
                    <a:lumMod val="75000"/>
                  </a:schemeClr>
                </a:solidFill>
              </a:rPr>
              <a:t>d) Eğitim kurumu: </a:t>
            </a:r>
            <a:endParaRPr lang="tr-TR" dirty="0" smtClean="0">
              <a:solidFill>
                <a:schemeClr val="accent1">
                  <a:lumMod val="75000"/>
                </a:schemeClr>
              </a:solidFill>
            </a:endParaRPr>
          </a:p>
          <a:p>
            <a:pPr marL="0" indent="0">
              <a:buNone/>
            </a:pPr>
            <a:r>
              <a:rPr lang="tr-TR" dirty="0" smtClean="0"/>
              <a:t>İş </a:t>
            </a:r>
            <a:r>
              <a:rPr lang="tr-TR" dirty="0"/>
              <a:t>güvenliği uzmanı, işyeri hekimi ve diğer sağlık personelinin eğitimlerini vermek üzere Bakanlıkça yetkilendirilen </a:t>
            </a:r>
            <a:r>
              <a:rPr lang="tr-TR" b="1" u="sng" dirty="0"/>
              <a:t>kamu kurum ve kuruluşlarını</a:t>
            </a:r>
            <a:r>
              <a:rPr lang="tr-TR" dirty="0"/>
              <a:t>, </a:t>
            </a:r>
            <a:r>
              <a:rPr lang="tr-TR" b="1" dirty="0"/>
              <a:t>üniversiteleri </a:t>
            </a:r>
            <a:r>
              <a:rPr lang="tr-TR" dirty="0"/>
              <a:t>ve </a:t>
            </a:r>
            <a:r>
              <a:rPr lang="tr-TR" b="1" dirty="0"/>
              <a:t>Türk Ticaret Kanununa göre faaliyet gösteren şirketler </a:t>
            </a:r>
            <a:r>
              <a:rPr lang="tr-TR" dirty="0"/>
              <a:t>tarafından kurulan müesseseleri,</a:t>
            </a:r>
          </a:p>
          <a:p>
            <a:pPr marL="0" indent="0">
              <a:buNone/>
            </a:pPr>
            <a:endParaRPr lang="tr-TR" dirty="0"/>
          </a:p>
        </p:txBody>
      </p:sp>
      <p:pic>
        <p:nvPicPr>
          <p:cNvPr id="6146" name="Picture 2" descr="http://www.mplus.com.tr/meslekiegiti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6264" y="4221088"/>
            <a:ext cx="2520280" cy="251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070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76672"/>
            <a:ext cx="8229600" cy="1143000"/>
          </a:xfrm>
        </p:spPr>
        <p:txBody>
          <a:bodyPr>
            <a:noAutofit/>
          </a:bodyPr>
          <a:lstStyle/>
          <a:p>
            <a:r>
              <a:rPr lang="tr-TR" sz="2800" b="1" dirty="0"/>
              <a:t>İş sağlığı ve güvenliği ile ilgili çeşitli yönetmelikler</a:t>
            </a:r>
            <a:r>
              <a:rPr lang="tr-TR" sz="2800" dirty="0"/>
              <a:t/>
            </a:r>
            <a:br>
              <a:rPr lang="tr-TR" sz="2800" dirty="0"/>
            </a:br>
            <a:endParaRPr lang="tr-TR" sz="2800" dirty="0"/>
          </a:p>
        </p:txBody>
      </p:sp>
      <p:sp>
        <p:nvSpPr>
          <p:cNvPr id="3" name="İçerik Yer Tutucusu 2"/>
          <p:cNvSpPr>
            <a:spLocks noGrp="1"/>
          </p:cNvSpPr>
          <p:nvPr>
            <p:ph idx="1"/>
          </p:nvPr>
        </p:nvSpPr>
        <p:spPr>
          <a:xfrm>
            <a:off x="0" y="1800200"/>
            <a:ext cx="9144000" cy="5445224"/>
          </a:xfrm>
        </p:spPr>
        <p:txBody>
          <a:bodyPr>
            <a:noAutofit/>
          </a:bodyPr>
          <a:lstStyle/>
          <a:p>
            <a:pPr marL="0" indent="0">
              <a:buNone/>
            </a:pPr>
            <a:r>
              <a:rPr lang="tr-TR" sz="2000" b="1" dirty="0" smtClean="0"/>
              <a:t>MADDE </a:t>
            </a:r>
            <a:r>
              <a:rPr lang="tr-TR" sz="2000" b="1" dirty="0"/>
              <a:t>30 – </a:t>
            </a:r>
            <a:endParaRPr lang="tr-TR" sz="2000" b="1" dirty="0" smtClean="0"/>
          </a:p>
          <a:p>
            <a:pPr marL="0" indent="0">
              <a:buNone/>
            </a:pPr>
            <a:r>
              <a:rPr lang="tr-TR" sz="2000" dirty="0" smtClean="0"/>
              <a:t>(</a:t>
            </a:r>
            <a:r>
              <a:rPr lang="tr-TR" sz="2000" dirty="0"/>
              <a:t>1) Aşağıdaki konular ile bunlara ilişkin usul ve esaslar Bakanlıkça çıkarılacak yönetmeliklerle düzenlenir:</a:t>
            </a:r>
          </a:p>
          <a:p>
            <a:pPr marL="365760" lvl="1" indent="0">
              <a:buNone/>
            </a:pPr>
            <a:r>
              <a:rPr lang="tr-TR" sz="1800" dirty="0" smtClean="0"/>
              <a:t>b</a:t>
            </a:r>
            <a:r>
              <a:rPr lang="tr-TR" sz="1800" dirty="0"/>
              <a:t>) İş sağlığı ve güvenliği hizmetleri ile ilgili olarak;</a:t>
            </a:r>
          </a:p>
          <a:p>
            <a:pPr marL="640080" lvl="2" indent="0">
              <a:buNone/>
            </a:pPr>
            <a:endParaRPr lang="tr-TR" sz="1600" dirty="0" smtClean="0"/>
          </a:p>
          <a:p>
            <a:pPr marL="640080" lvl="2" indent="0">
              <a:buNone/>
            </a:pPr>
            <a:r>
              <a:rPr lang="tr-TR" sz="1600" dirty="0" smtClean="0"/>
              <a:t>4</a:t>
            </a:r>
            <a:r>
              <a:rPr lang="tr-TR" sz="1600" dirty="0"/>
              <a:t>) İş sağlığı ve güvenliği hizmeti sunan kişi, kurum ve kuruluşlardan işyeri tehlike sınıfı ve çalışan sayısına göre; hangi şartlarda hizmet alınacağı, görevlendirilecek veya istihdam edilecek kişilerin sayısı, işyerinde verilecek hizmet süresi ve belirlenen görevleri hangi hallerde işverenin kendisinin üstlenebileceği.</a:t>
            </a:r>
          </a:p>
          <a:p>
            <a:pPr marL="640080" lvl="2" indent="0">
              <a:buNone/>
            </a:pPr>
            <a:endParaRPr lang="tr-TR" sz="1600" dirty="0" smtClean="0"/>
          </a:p>
          <a:p>
            <a:pPr marL="640080" lvl="2" indent="0">
              <a:buNone/>
            </a:pPr>
            <a:r>
              <a:rPr lang="tr-TR" sz="1600" dirty="0" smtClean="0"/>
              <a:t>5</a:t>
            </a:r>
            <a:r>
              <a:rPr lang="tr-TR" sz="1600" dirty="0"/>
              <a:t>) İşyeri hekimi, iş güvenliği uzmanı ve diğer sağlık personelinin eğitimleri ve belgelendirilmeleri, unvanlarına göre kimlerin hangi sınıf belge alabilecekleri, işyeri hekimi, iş güvenliği uzmanı ve diğer sağlık personeli eğitimi verecek kurumların belgelendirilmeleri, yetkilendirilmeleri ile eğitim programlarının ve bu programlarda görev alacak eğiticilerin niteliklerinin belirlenmesi ve belgelendirilmeleri, eğitimlerin sonunda yapılacak sınavlar ve düzenlenecek belgeler</a:t>
            </a:r>
            <a:r>
              <a:rPr lang="tr-TR" sz="1600" dirty="0" smtClean="0"/>
              <a:t>.</a:t>
            </a:r>
            <a:endParaRPr lang="tr-TR" sz="1600" dirty="0"/>
          </a:p>
        </p:txBody>
      </p:sp>
      <p:sp>
        <p:nvSpPr>
          <p:cNvPr id="4" name="Dikdörtgen 3"/>
          <p:cNvSpPr/>
          <p:nvPr/>
        </p:nvSpPr>
        <p:spPr>
          <a:xfrm>
            <a:off x="1403648" y="1772816"/>
            <a:ext cx="1800429" cy="369332"/>
          </a:xfrm>
          <a:prstGeom prst="rect">
            <a:avLst/>
          </a:prstGeom>
        </p:spPr>
        <p:txBody>
          <a:bodyPr wrap="none">
            <a:spAutoFit/>
          </a:bodyPr>
          <a:lstStyle/>
          <a:p>
            <a:r>
              <a:rPr lang="tr-TR" b="1" dirty="0"/>
              <a:t>(Y.T: </a:t>
            </a:r>
            <a:r>
              <a:rPr lang="tr-TR" b="1" dirty="0" smtClean="0"/>
              <a:t>01.01.2013 </a:t>
            </a:r>
            <a:r>
              <a:rPr lang="tr-TR" b="1" dirty="0"/>
              <a:t>)</a:t>
            </a:r>
          </a:p>
        </p:txBody>
      </p:sp>
    </p:spTree>
    <p:extLst>
      <p:ext uri="{BB962C8B-B14F-4D97-AF65-F5344CB8AC3E}">
        <p14:creationId xmlns:p14="http://schemas.microsoft.com/office/powerpoint/2010/main" val="1375621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76672"/>
            <a:ext cx="8229600" cy="1143000"/>
          </a:xfrm>
        </p:spPr>
        <p:txBody>
          <a:bodyPr>
            <a:noAutofit/>
          </a:bodyPr>
          <a:lstStyle/>
          <a:p>
            <a:r>
              <a:rPr lang="tr-TR" sz="2800" b="1" dirty="0"/>
              <a:t>İş sağlığı ve güvenliği ile ilgili çeşitli yönetmelikler</a:t>
            </a:r>
            <a:r>
              <a:rPr lang="tr-TR" sz="2800" dirty="0"/>
              <a:t/>
            </a:r>
            <a:br>
              <a:rPr lang="tr-TR" sz="2800" dirty="0"/>
            </a:br>
            <a:endParaRPr lang="tr-TR" sz="2800" dirty="0"/>
          </a:p>
        </p:txBody>
      </p:sp>
      <p:sp>
        <p:nvSpPr>
          <p:cNvPr id="3" name="İçerik Yer Tutucusu 2"/>
          <p:cNvSpPr>
            <a:spLocks noGrp="1"/>
          </p:cNvSpPr>
          <p:nvPr>
            <p:ph idx="1"/>
          </p:nvPr>
        </p:nvSpPr>
        <p:spPr>
          <a:xfrm>
            <a:off x="0" y="1440160"/>
            <a:ext cx="9144000" cy="5445224"/>
          </a:xfrm>
        </p:spPr>
        <p:txBody>
          <a:bodyPr>
            <a:noAutofit/>
          </a:bodyPr>
          <a:lstStyle/>
          <a:p>
            <a:pPr marL="0" indent="0">
              <a:buNone/>
            </a:pPr>
            <a:r>
              <a:rPr lang="tr-TR" sz="2000" b="1" dirty="0" smtClean="0"/>
              <a:t>MADDE </a:t>
            </a:r>
            <a:r>
              <a:rPr lang="tr-TR" sz="2000" b="1" dirty="0"/>
              <a:t>30 – </a:t>
            </a:r>
            <a:endParaRPr lang="tr-TR" sz="2000" b="1" dirty="0" smtClean="0"/>
          </a:p>
          <a:p>
            <a:pPr marL="0" indent="0">
              <a:buNone/>
            </a:pPr>
            <a:r>
              <a:rPr lang="tr-TR" sz="2000" dirty="0" smtClean="0"/>
              <a:t>(</a:t>
            </a:r>
            <a:r>
              <a:rPr lang="tr-TR" sz="2000" dirty="0"/>
              <a:t>1) Aşağıdaki konular ile bunlara ilişkin usul ve esaslar Bakanlıkça çıkarılacak yönetmeliklerle düzenlenir:</a:t>
            </a:r>
          </a:p>
          <a:p>
            <a:pPr marL="365760" lvl="1" indent="0">
              <a:buNone/>
            </a:pPr>
            <a:r>
              <a:rPr lang="tr-TR" sz="1800" dirty="0" smtClean="0"/>
              <a:t>c</a:t>
            </a:r>
            <a:r>
              <a:rPr lang="tr-TR" sz="1800" dirty="0"/>
              <a:t>) Risk değerlendirmesi ile ilgili olarak; risk değerlendirmesinin hangi işyerlerinde ne şekilde yapılacağı, değerlendirme yapacak kişi ve kuruluşların niteliklerinin belirlenmesi, gerekli izinlerin verilmesi ve izinlerin iptal edilmesi.</a:t>
            </a:r>
          </a:p>
          <a:p>
            <a:pPr marL="365760" lvl="1" indent="0">
              <a:buNone/>
            </a:pPr>
            <a:endParaRPr lang="tr-TR" sz="1100" dirty="0" smtClean="0"/>
          </a:p>
          <a:p>
            <a:pPr marL="365760" lvl="1" indent="0">
              <a:buNone/>
            </a:pPr>
            <a:r>
              <a:rPr lang="tr-TR" sz="1800" dirty="0" smtClean="0"/>
              <a:t>ç</a:t>
            </a:r>
            <a:r>
              <a:rPr lang="tr-TR" sz="1800" dirty="0"/>
              <a:t>) Sağlık Bakanlığının görüşü alınarak, işverenlerin işyerlerinde bu Kanun kapsamında yapmakla yükümlü oldukları kişisel </a:t>
            </a:r>
            <a:r>
              <a:rPr lang="tr-TR" sz="1800" dirty="0" err="1"/>
              <a:t>maruziyete</a:t>
            </a:r>
            <a:r>
              <a:rPr lang="tr-TR" sz="1800" dirty="0"/>
              <a:t> ve çalışma ortamına yönelik gerekli kontrol, inceleme ve araştırmalar ile fiziksel, kimyasal ve biyolojik etmenlerle ilgili ölçüm ve laboratuvar analizlerinin usul ve esasları ile bu ölçüm ve analizleri yapacak kişi ve kuruluşların niteliklerinin belirlenmesi, gerekli yetkilerin verilmesi ve verilen yetkilerin iptali ile yetkilendirme ve belgelendirme bedelleri.</a:t>
            </a:r>
          </a:p>
          <a:p>
            <a:pPr marL="365760" lvl="1" indent="0">
              <a:buNone/>
            </a:pPr>
            <a:endParaRPr lang="tr-TR" sz="1050" dirty="0" smtClean="0"/>
          </a:p>
          <a:p>
            <a:pPr marL="365760" lvl="1" indent="0">
              <a:buNone/>
            </a:pPr>
            <a:r>
              <a:rPr lang="tr-TR" sz="1800" dirty="0" smtClean="0"/>
              <a:t>d</a:t>
            </a:r>
            <a:r>
              <a:rPr lang="tr-TR" sz="1800" dirty="0"/>
              <a:t>) Yapılan işin niteliği, çalışan sayısı, işyerinin büyüklüğü, kullanılan, depolanan ve üretilen maddeler, iş ekipmanı ve işyerinin konumu gibi hususlar dikkate alınarak acil durum planlarının hazırlanması, önleme, koruma, tahliye, ilk yardım ve benzeri konular ile bu konularda görevlendirilecek kişiler</a:t>
            </a:r>
            <a:r>
              <a:rPr lang="tr-TR" sz="1800" dirty="0" smtClean="0"/>
              <a:t>.</a:t>
            </a:r>
            <a:endParaRPr lang="tr-TR" sz="1800" dirty="0"/>
          </a:p>
        </p:txBody>
      </p:sp>
      <p:sp>
        <p:nvSpPr>
          <p:cNvPr id="4" name="Dikdörtgen 3"/>
          <p:cNvSpPr/>
          <p:nvPr/>
        </p:nvSpPr>
        <p:spPr>
          <a:xfrm>
            <a:off x="1403648" y="1412776"/>
            <a:ext cx="1800429" cy="369332"/>
          </a:xfrm>
          <a:prstGeom prst="rect">
            <a:avLst/>
          </a:prstGeom>
        </p:spPr>
        <p:txBody>
          <a:bodyPr wrap="none">
            <a:spAutoFit/>
          </a:bodyPr>
          <a:lstStyle/>
          <a:p>
            <a:r>
              <a:rPr lang="tr-TR" b="1" dirty="0"/>
              <a:t>(Y.T: </a:t>
            </a:r>
            <a:r>
              <a:rPr lang="tr-TR" b="1" dirty="0" smtClean="0"/>
              <a:t>01.01.2013 </a:t>
            </a:r>
            <a:r>
              <a:rPr lang="tr-TR" b="1" dirty="0"/>
              <a:t>)</a:t>
            </a:r>
          </a:p>
        </p:txBody>
      </p:sp>
    </p:spTree>
    <p:extLst>
      <p:ext uri="{BB962C8B-B14F-4D97-AF65-F5344CB8AC3E}">
        <p14:creationId xmlns:p14="http://schemas.microsoft.com/office/powerpoint/2010/main" val="2709377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76672"/>
            <a:ext cx="8229600" cy="1143000"/>
          </a:xfrm>
        </p:spPr>
        <p:txBody>
          <a:bodyPr>
            <a:noAutofit/>
          </a:bodyPr>
          <a:lstStyle/>
          <a:p>
            <a:r>
              <a:rPr lang="tr-TR" sz="2800" b="1" dirty="0"/>
              <a:t>İş sağlığı ve güvenliği ile ilgili çeşitli yönetmelikler</a:t>
            </a:r>
            <a:r>
              <a:rPr lang="tr-TR" sz="2800" dirty="0"/>
              <a:t/>
            </a:r>
            <a:br>
              <a:rPr lang="tr-TR" sz="2800" dirty="0"/>
            </a:br>
            <a:endParaRPr lang="tr-TR" sz="2800" dirty="0"/>
          </a:p>
        </p:txBody>
      </p:sp>
      <p:sp>
        <p:nvSpPr>
          <p:cNvPr id="3" name="İçerik Yer Tutucusu 2"/>
          <p:cNvSpPr>
            <a:spLocks noGrp="1"/>
          </p:cNvSpPr>
          <p:nvPr>
            <p:ph idx="1"/>
          </p:nvPr>
        </p:nvSpPr>
        <p:spPr>
          <a:xfrm>
            <a:off x="0" y="1412776"/>
            <a:ext cx="9144000" cy="5445224"/>
          </a:xfrm>
        </p:spPr>
        <p:txBody>
          <a:bodyPr>
            <a:noAutofit/>
          </a:bodyPr>
          <a:lstStyle/>
          <a:p>
            <a:pPr marL="0" indent="0">
              <a:buNone/>
            </a:pPr>
            <a:r>
              <a:rPr lang="tr-TR" sz="2000" b="1" dirty="0" smtClean="0"/>
              <a:t>MADDE </a:t>
            </a:r>
            <a:r>
              <a:rPr lang="tr-TR" sz="2000" b="1" dirty="0"/>
              <a:t>30 – </a:t>
            </a:r>
            <a:endParaRPr lang="tr-TR" sz="2000" b="1" dirty="0" smtClean="0"/>
          </a:p>
          <a:p>
            <a:pPr marL="0" indent="0">
              <a:buNone/>
            </a:pPr>
            <a:r>
              <a:rPr lang="tr-TR" sz="2000" dirty="0" smtClean="0"/>
              <a:t>(</a:t>
            </a:r>
            <a:r>
              <a:rPr lang="tr-TR" sz="2000" dirty="0"/>
              <a:t>1) Aşağıdaki konular ile bunlara ilişkin usul ve esaslar Bakanlıkça çıkarılacak yönetmeliklerle düzenlenir:</a:t>
            </a:r>
          </a:p>
          <a:p>
            <a:pPr marL="365760" lvl="1" indent="0">
              <a:buNone/>
            </a:pPr>
            <a:endParaRPr lang="tr-TR" sz="1800" dirty="0" smtClean="0"/>
          </a:p>
          <a:p>
            <a:pPr marL="365760" lvl="1" indent="0">
              <a:buNone/>
            </a:pPr>
            <a:r>
              <a:rPr lang="tr-TR" sz="1800" dirty="0" smtClean="0"/>
              <a:t>e</a:t>
            </a:r>
            <a:r>
              <a:rPr lang="tr-TR" sz="1800" dirty="0"/>
              <a:t>) Çalışanlara ve temsilcilerine verilecek eğitimler, bu eğitimlerin belgelendirilmesi, iş sağlığı ve güvenliği eğitimi verecek kişi ve kuruluşlarda aranacak nitelikler ile mesleki eğitim alma zorunluluğu bulunan işler.</a:t>
            </a:r>
          </a:p>
          <a:p>
            <a:pPr marL="365760" lvl="1" indent="0">
              <a:buNone/>
            </a:pPr>
            <a:endParaRPr lang="tr-TR" sz="1800" dirty="0" smtClean="0"/>
          </a:p>
          <a:p>
            <a:pPr marL="365760" lvl="1" indent="0">
              <a:buNone/>
            </a:pPr>
            <a:r>
              <a:rPr lang="tr-TR" sz="1800" dirty="0" smtClean="0"/>
              <a:t>f</a:t>
            </a:r>
            <a:r>
              <a:rPr lang="tr-TR" sz="1800" dirty="0"/>
              <a:t>) Kurulun oluşumu, görev ve yetkileri, çalışma usul ve esasları, birden çok kurul bulunması hâlinde bu kurullar arasındaki koordinasyon ve iş birliği.</a:t>
            </a:r>
          </a:p>
          <a:p>
            <a:pPr marL="365760" lvl="1" indent="0">
              <a:buNone/>
            </a:pPr>
            <a:endParaRPr lang="tr-TR" sz="1800" dirty="0" smtClean="0"/>
          </a:p>
          <a:p>
            <a:pPr marL="365760" lvl="1" indent="0">
              <a:buNone/>
            </a:pPr>
            <a:r>
              <a:rPr lang="tr-TR" sz="1800" dirty="0" smtClean="0"/>
              <a:t>g</a:t>
            </a:r>
            <a:r>
              <a:rPr lang="tr-TR" sz="1800" dirty="0"/>
              <a:t>) İçişleri Bakanlığı ile müştereken, işyerlerinde işin durdurulması, hangi işlerde risk değerlendirmesi yapılmamış olması durumunda işin durdurulacağı, durdurma sebeplerini gidermek için mühürlerin geçici olarak kaldırılması, yeniden çalışmaya izin verilme şartları, acil hallerde işin durdurulmasına karar verilinceye kadar geçecek sürede alınacak tedbirlerin uygulanması</a:t>
            </a:r>
            <a:r>
              <a:rPr lang="tr-TR" sz="1800" dirty="0" smtClean="0"/>
              <a:t>.</a:t>
            </a:r>
            <a:endParaRPr lang="tr-TR" sz="1800" dirty="0"/>
          </a:p>
        </p:txBody>
      </p:sp>
      <p:sp>
        <p:nvSpPr>
          <p:cNvPr id="4" name="Dikdörtgen 3"/>
          <p:cNvSpPr/>
          <p:nvPr/>
        </p:nvSpPr>
        <p:spPr>
          <a:xfrm>
            <a:off x="1475656" y="1412776"/>
            <a:ext cx="1800429" cy="369332"/>
          </a:xfrm>
          <a:prstGeom prst="rect">
            <a:avLst/>
          </a:prstGeom>
        </p:spPr>
        <p:txBody>
          <a:bodyPr wrap="none">
            <a:spAutoFit/>
          </a:bodyPr>
          <a:lstStyle/>
          <a:p>
            <a:r>
              <a:rPr lang="tr-TR" b="1" dirty="0"/>
              <a:t>(Y.T: </a:t>
            </a:r>
            <a:r>
              <a:rPr lang="tr-TR" b="1" dirty="0" smtClean="0"/>
              <a:t>01.01.2013 </a:t>
            </a:r>
            <a:r>
              <a:rPr lang="tr-TR" b="1" dirty="0"/>
              <a:t>)</a:t>
            </a:r>
          </a:p>
        </p:txBody>
      </p:sp>
    </p:spTree>
    <p:extLst>
      <p:ext uri="{BB962C8B-B14F-4D97-AF65-F5344CB8AC3E}">
        <p14:creationId xmlns:p14="http://schemas.microsoft.com/office/powerpoint/2010/main" val="614805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76672"/>
            <a:ext cx="8229600" cy="1143000"/>
          </a:xfrm>
        </p:spPr>
        <p:txBody>
          <a:bodyPr>
            <a:noAutofit/>
          </a:bodyPr>
          <a:lstStyle/>
          <a:p>
            <a:r>
              <a:rPr lang="tr-TR" sz="2800" b="1" dirty="0"/>
              <a:t>İş sağlığı ve güvenliği ile ilgili çeşitli yönetmelikler</a:t>
            </a:r>
            <a:r>
              <a:rPr lang="tr-TR" sz="2800" dirty="0"/>
              <a:t/>
            </a:r>
            <a:br>
              <a:rPr lang="tr-TR" sz="2800" dirty="0"/>
            </a:br>
            <a:endParaRPr lang="tr-TR" sz="2800" dirty="0"/>
          </a:p>
        </p:txBody>
      </p:sp>
      <p:sp>
        <p:nvSpPr>
          <p:cNvPr id="3" name="İçerik Yer Tutucusu 2"/>
          <p:cNvSpPr>
            <a:spLocks noGrp="1"/>
          </p:cNvSpPr>
          <p:nvPr>
            <p:ph idx="1"/>
          </p:nvPr>
        </p:nvSpPr>
        <p:spPr>
          <a:xfrm>
            <a:off x="0" y="1412776"/>
            <a:ext cx="9144000" cy="5445224"/>
          </a:xfrm>
        </p:spPr>
        <p:txBody>
          <a:bodyPr>
            <a:noAutofit/>
          </a:bodyPr>
          <a:lstStyle/>
          <a:p>
            <a:pPr marL="0" indent="0">
              <a:buNone/>
            </a:pPr>
            <a:r>
              <a:rPr lang="tr-TR" sz="2000" b="1" dirty="0" smtClean="0"/>
              <a:t>MADDE </a:t>
            </a:r>
            <a:r>
              <a:rPr lang="tr-TR" sz="2000" b="1" dirty="0"/>
              <a:t>30 – </a:t>
            </a:r>
            <a:endParaRPr lang="tr-TR" sz="2000" b="1" dirty="0" smtClean="0"/>
          </a:p>
          <a:p>
            <a:pPr marL="0" indent="0">
              <a:buNone/>
            </a:pPr>
            <a:r>
              <a:rPr lang="tr-TR" sz="2000" dirty="0" smtClean="0"/>
              <a:t>(</a:t>
            </a:r>
            <a:r>
              <a:rPr lang="tr-TR" sz="2000" dirty="0"/>
              <a:t>1) Aşağıdaki konular ile bunlara ilişkin usul ve esaslar Bakanlıkça çıkarılacak yönetmeliklerle düzenlenir:</a:t>
            </a:r>
          </a:p>
          <a:p>
            <a:pPr marL="365760" lvl="1" indent="0">
              <a:buNone/>
            </a:pPr>
            <a:r>
              <a:rPr lang="tr-TR" sz="1800" dirty="0" smtClean="0"/>
              <a:t>ğ</a:t>
            </a:r>
            <a:r>
              <a:rPr lang="tr-TR" sz="1800" dirty="0"/>
              <a:t>) Çevre ve Şehircilik Bakanlığı ile müştereken, büyük endüstriyel kazaların önlenmesi ve etkilerinin azaltılması için alınacak tedbirler, büyük endüstriyel kaza oluşabilecek işyerlerinin belirlenmesi ve sınıflandırılması, büyük kaza önleme politika belgesi veya güvenlik raporunun hazırlanması ve uygulanması, güvenlik raporunun olmaması, incelenmek üzere Bakanlığa gönderilmemesi veya Bakanlıkça yetersiz bulunması durumunda işin durdurulması ve işin devamına izin verilmesi.</a:t>
            </a:r>
          </a:p>
          <a:p>
            <a:pPr marL="0" indent="0">
              <a:buNone/>
            </a:pPr>
            <a:endParaRPr lang="tr-TR" sz="2000" dirty="0" smtClean="0"/>
          </a:p>
          <a:p>
            <a:pPr marL="0" indent="0">
              <a:buNone/>
            </a:pPr>
            <a:r>
              <a:rPr lang="tr-TR" sz="2000" dirty="0" smtClean="0"/>
              <a:t>(</a:t>
            </a:r>
            <a:r>
              <a:rPr lang="tr-TR" sz="2000" dirty="0"/>
              <a:t>2) Birinci fıkranın (b) bendine göre işyeri hekimi ve diğer sağlık personeline dair çıkarılan yönetmelikte yer alan işyeri hekimi ve diğer sağlık personelinin eğitim programları, çalışma süreleri, görev ve yetkilerine ilişkin hususlarda Sağlık Bakanlığının uygun görüşü alınır.</a:t>
            </a:r>
          </a:p>
        </p:txBody>
      </p:sp>
      <p:sp>
        <p:nvSpPr>
          <p:cNvPr id="4" name="Dikdörtgen 3"/>
          <p:cNvSpPr/>
          <p:nvPr/>
        </p:nvSpPr>
        <p:spPr>
          <a:xfrm>
            <a:off x="1541501" y="1412776"/>
            <a:ext cx="1800429" cy="369332"/>
          </a:xfrm>
          <a:prstGeom prst="rect">
            <a:avLst/>
          </a:prstGeom>
        </p:spPr>
        <p:txBody>
          <a:bodyPr wrap="none">
            <a:spAutoFit/>
          </a:bodyPr>
          <a:lstStyle/>
          <a:p>
            <a:r>
              <a:rPr lang="tr-TR" b="1" dirty="0"/>
              <a:t>(Y.T: </a:t>
            </a:r>
            <a:r>
              <a:rPr lang="tr-TR" b="1" dirty="0" smtClean="0"/>
              <a:t>01.01.2013 </a:t>
            </a:r>
            <a:r>
              <a:rPr lang="tr-TR" b="1" dirty="0"/>
              <a:t>)</a:t>
            </a:r>
          </a:p>
        </p:txBody>
      </p:sp>
    </p:spTree>
    <p:extLst>
      <p:ext uri="{BB962C8B-B14F-4D97-AF65-F5344CB8AC3E}">
        <p14:creationId xmlns:p14="http://schemas.microsoft.com/office/powerpoint/2010/main" val="2431303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04664"/>
            <a:ext cx="8229600" cy="1143000"/>
          </a:xfrm>
        </p:spPr>
        <p:txBody>
          <a:bodyPr>
            <a:normAutofit/>
          </a:bodyPr>
          <a:lstStyle/>
          <a:p>
            <a:r>
              <a:rPr lang="tr-TR" sz="3200" b="1" dirty="0"/>
              <a:t>Belgelendirme, ihtar ve </a:t>
            </a:r>
            <a:r>
              <a:rPr lang="tr-TR" sz="3200" b="1" dirty="0" smtClean="0"/>
              <a:t>iptaller</a:t>
            </a:r>
            <a:endParaRPr lang="tr-TR" sz="3200" dirty="0"/>
          </a:p>
        </p:txBody>
      </p:sp>
      <p:sp>
        <p:nvSpPr>
          <p:cNvPr id="3" name="İçerik Yer Tutucusu 2"/>
          <p:cNvSpPr>
            <a:spLocks noGrp="1"/>
          </p:cNvSpPr>
          <p:nvPr>
            <p:ph idx="1"/>
          </p:nvPr>
        </p:nvSpPr>
        <p:spPr>
          <a:xfrm>
            <a:off x="30314" y="1772816"/>
            <a:ext cx="8934174" cy="4389120"/>
          </a:xfrm>
        </p:spPr>
        <p:txBody>
          <a:bodyPr>
            <a:normAutofit/>
          </a:bodyPr>
          <a:lstStyle/>
          <a:p>
            <a:pPr marL="0" indent="0">
              <a:buNone/>
            </a:pPr>
            <a:r>
              <a:rPr lang="tr-TR" sz="2400" b="1" dirty="0" smtClean="0"/>
              <a:t>MADDE </a:t>
            </a:r>
            <a:r>
              <a:rPr lang="tr-TR" sz="2400" b="1" dirty="0"/>
              <a:t>31 </a:t>
            </a:r>
            <a:r>
              <a:rPr lang="tr-TR" sz="2400" b="1" dirty="0" smtClean="0"/>
              <a:t>–</a:t>
            </a:r>
          </a:p>
          <a:p>
            <a:pPr marL="0" indent="0">
              <a:buNone/>
            </a:pPr>
            <a:r>
              <a:rPr lang="tr-TR" sz="2400" b="1" dirty="0" smtClean="0"/>
              <a:t> </a:t>
            </a:r>
            <a:r>
              <a:rPr lang="tr-TR" sz="2400" dirty="0"/>
              <a:t>(1) İş sağlığı ve güvenliği hizmeti sunan, ölçüm ve analizleri yapan kişi, kurum, kuruluşlar ve eğitim kurumları ile ilgili olarak yetkilendirme ve belgelendirme bedelleri, bu kişi ve kurumlara getirilen kuralların ihlali hâlinde </a:t>
            </a:r>
            <a:r>
              <a:rPr lang="tr-TR" sz="2400" b="1" dirty="0"/>
              <a:t>hafif, orta ve ağır ihtar olarak kayda alınması ile yetki belgelerinin geçerliliğinin doğrudan veya ihtar puanları esas alınarak askıya alınması ve iptaline dair usul ve esaslar Bakanlıkça belirlenir.</a:t>
            </a:r>
          </a:p>
          <a:p>
            <a:pPr marL="0" indent="0">
              <a:buNone/>
            </a:pPr>
            <a:endParaRPr lang="tr-TR" sz="2400" dirty="0"/>
          </a:p>
        </p:txBody>
      </p:sp>
      <p:sp>
        <p:nvSpPr>
          <p:cNvPr id="4" name="Dikdörtgen 3"/>
          <p:cNvSpPr/>
          <p:nvPr/>
        </p:nvSpPr>
        <p:spPr>
          <a:xfrm>
            <a:off x="1619672" y="1870607"/>
            <a:ext cx="1800429" cy="369332"/>
          </a:xfrm>
          <a:prstGeom prst="rect">
            <a:avLst/>
          </a:prstGeom>
        </p:spPr>
        <p:txBody>
          <a:bodyPr wrap="none">
            <a:spAutoFit/>
          </a:bodyPr>
          <a:lstStyle/>
          <a:p>
            <a:r>
              <a:rPr lang="tr-TR" b="1" dirty="0"/>
              <a:t>(Y.T: </a:t>
            </a:r>
            <a:r>
              <a:rPr lang="tr-TR" b="1" dirty="0" smtClean="0"/>
              <a:t>30.06.2012 </a:t>
            </a:r>
            <a:r>
              <a:rPr lang="tr-TR" b="1" dirty="0"/>
              <a:t>)</a:t>
            </a:r>
          </a:p>
        </p:txBody>
      </p:sp>
    </p:spTree>
    <p:extLst>
      <p:ext uri="{BB962C8B-B14F-4D97-AF65-F5344CB8AC3E}">
        <p14:creationId xmlns:p14="http://schemas.microsoft.com/office/powerpoint/2010/main" val="1693154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58824" y="332656"/>
            <a:ext cx="8229600" cy="1143000"/>
          </a:xfrm>
        </p:spPr>
        <p:txBody>
          <a:bodyPr>
            <a:normAutofit/>
          </a:bodyPr>
          <a:lstStyle/>
          <a:p>
            <a:r>
              <a:rPr lang="tr-TR" sz="3600" b="1" dirty="0"/>
              <a:t>Değiştirilen </a:t>
            </a:r>
            <a:r>
              <a:rPr lang="tr-TR" sz="3600" b="1" dirty="0" smtClean="0"/>
              <a:t>hükümler</a:t>
            </a:r>
            <a:endParaRPr lang="tr-TR" sz="3600" dirty="0"/>
          </a:p>
        </p:txBody>
      </p:sp>
      <p:sp>
        <p:nvSpPr>
          <p:cNvPr id="3" name="İçerik Yer Tutucusu 2"/>
          <p:cNvSpPr>
            <a:spLocks noGrp="1"/>
          </p:cNvSpPr>
          <p:nvPr>
            <p:ph idx="1"/>
          </p:nvPr>
        </p:nvSpPr>
        <p:spPr>
          <a:xfrm>
            <a:off x="107504" y="1700808"/>
            <a:ext cx="9036496" cy="5157192"/>
          </a:xfrm>
        </p:spPr>
        <p:txBody>
          <a:bodyPr>
            <a:noAutofit/>
          </a:bodyPr>
          <a:lstStyle/>
          <a:p>
            <a:pPr marL="0" indent="0">
              <a:buNone/>
            </a:pPr>
            <a:r>
              <a:rPr lang="tr-TR" sz="1800" b="1" dirty="0" smtClean="0"/>
              <a:t>MADDE </a:t>
            </a:r>
            <a:r>
              <a:rPr lang="tr-TR" sz="1800" b="1" dirty="0"/>
              <a:t>32 – </a:t>
            </a:r>
            <a:endParaRPr lang="tr-TR" sz="1800" b="1" dirty="0" smtClean="0"/>
          </a:p>
          <a:p>
            <a:pPr marL="0" indent="0">
              <a:buNone/>
            </a:pPr>
            <a:r>
              <a:rPr lang="tr-TR" sz="1800" b="1" dirty="0"/>
              <a:t> </a:t>
            </a:r>
            <a:r>
              <a:rPr lang="tr-TR" sz="1800" b="1" dirty="0" smtClean="0"/>
              <a:t>           </a:t>
            </a:r>
            <a:r>
              <a:rPr lang="tr-TR" sz="1800" dirty="0" smtClean="0"/>
              <a:t>22/5/2003 </a:t>
            </a:r>
            <a:r>
              <a:rPr lang="tr-TR" sz="1800" dirty="0"/>
              <a:t>tarihli ve 4857 sayılı İş Kanununun;</a:t>
            </a:r>
          </a:p>
          <a:p>
            <a:pPr marL="365760" lvl="1" indent="0">
              <a:buNone/>
            </a:pPr>
            <a:r>
              <a:rPr lang="tr-TR" sz="1800" dirty="0"/>
              <a:t>a) 7 </a:t>
            </a:r>
            <a:r>
              <a:rPr lang="tr-TR" sz="1800" dirty="0" err="1"/>
              <a:t>nci</a:t>
            </a:r>
            <a:r>
              <a:rPr lang="tr-TR" sz="1800" dirty="0"/>
              <a:t> maddesinin birinci fıkrasının son cümlesi aşağıdaki şekilde değiştirilmiştir. “Geçici iş ilişkisi kurulan işveren işçiye talimat verme hakkına sahiptir.”</a:t>
            </a:r>
          </a:p>
          <a:p>
            <a:pPr marL="365760" lvl="1" indent="0">
              <a:buNone/>
            </a:pPr>
            <a:endParaRPr lang="tr-TR" sz="1800" dirty="0" smtClean="0"/>
          </a:p>
          <a:p>
            <a:pPr marL="365760" lvl="1" indent="0">
              <a:buNone/>
            </a:pPr>
            <a:r>
              <a:rPr lang="tr-TR" sz="1800" dirty="0" smtClean="0"/>
              <a:t>b</a:t>
            </a:r>
            <a:r>
              <a:rPr lang="tr-TR" sz="1800" dirty="0"/>
              <a:t>) 25 inci maddesinin birinci fıkrasının (II) numaralı bendinin (d) alt bendinde yer alan “veya 84 üncü maddeye aykırı hareket etmesi” ibaresi “, işyerine sarhoş yahut uyuşturucu madde almış olarak gelmesi ya da işyerinde bu maddeleri kullanması” şeklinde değiştirilmiştir.</a:t>
            </a:r>
          </a:p>
          <a:p>
            <a:pPr marL="365760" lvl="1" indent="0">
              <a:buNone/>
            </a:pPr>
            <a:endParaRPr lang="tr-TR" sz="1800" dirty="0" smtClean="0"/>
          </a:p>
          <a:p>
            <a:pPr marL="365760" lvl="1" indent="0">
              <a:buNone/>
            </a:pPr>
            <a:r>
              <a:rPr lang="tr-TR" sz="1800" dirty="0" smtClean="0"/>
              <a:t>c</a:t>
            </a:r>
            <a:r>
              <a:rPr lang="tr-TR" sz="1800" dirty="0"/>
              <a:t>) 71 inci maddesinin üçüncü fıkrasında geçen “hafif işler” ibaresinden sonra gelmek üzere “, </a:t>
            </a:r>
            <a:r>
              <a:rPr lang="tr-TR" sz="1800" dirty="0" err="1"/>
              <a:t>onaltı</a:t>
            </a:r>
            <a:r>
              <a:rPr lang="tr-TR" sz="1800" dirty="0"/>
              <a:t> yaşını doldurmuş fakat </a:t>
            </a:r>
            <a:r>
              <a:rPr lang="tr-TR" sz="1800" dirty="0" err="1"/>
              <a:t>onsekiz</a:t>
            </a:r>
            <a:r>
              <a:rPr lang="tr-TR" sz="1800" dirty="0"/>
              <a:t> yaşını bitirmemiş genç işçilerin hangi çeşit işlerde çalıştırılabilecekleri” ibaresi eklenmiştir</a:t>
            </a:r>
            <a:r>
              <a:rPr lang="tr-TR" sz="1800" dirty="0" smtClean="0"/>
              <a:t>.</a:t>
            </a:r>
            <a:endParaRPr lang="tr-TR" sz="1800" dirty="0"/>
          </a:p>
        </p:txBody>
      </p:sp>
      <p:sp>
        <p:nvSpPr>
          <p:cNvPr id="4" name="Dikdörtgen 3"/>
          <p:cNvSpPr/>
          <p:nvPr/>
        </p:nvSpPr>
        <p:spPr>
          <a:xfrm>
            <a:off x="1475656" y="1635556"/>
            <a:ext cx="1800429" cy="369332"/>
          </a:xfrm>
          <a:prstGeom prst="rect">
            <a:avLst/>
          </a:prstGeom>
        </p:spPr>
        <p:txBody>
          <a:bodyPr wrap="none">
            <a:spAutoFit/>
          </a:bodyPr>
          <a:lstStyle/>
          <a:p>
            <a:r>
              <a:rPr lang="tr-TR" b="1" dirty="0"/>
              <a:t>(Y.T: </a:t>
            </a:r>
            <a:r>
              <a:rPr lang="tr-TR" b="1" dirty="0" smtClean="0"/>
              <a:t>01.01.2013 </a:t>
            </a:r>
            <a:r>
              <a:rPr lang="tr-TR" b="1" dirty="0"/>
              <a:t>)</a:t>
            </a:r>
          </a:p>
        </p:txBody>
      </p:sp>
    </p:spTree>
    <p:extLst>
      <p:ext uri="{BB962C8B-B14F-4D97-AF65-F5344CB8AC3E}">
        <p14:creationId xmlns:p14="http://schemas.microsoft.com/office/powerpoint/2010/main" val="3565670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332656"/>
            <a:ext cx="8229600" cy="1143000"/>
          </a:xfrm>
        </p:spPr>
        <p:txBody>
          <a:bodyPr>
            <a:normAutofit/>
          </a:bodyPr>
          <a:lstStyle/>
          <a:p>
            <a:r>
              <a:rPr lang="tr-TR" sz="3600" b="1" dirty="0"/>
              <a:t>Değiştirilen </a:t>
            </a:r>
            <a:r>
              <a:rPr lang="tr-TR" sz="3600" b="1" dirty="0" smtClean="0"/>
              <a:t>hükümler</a:t>
            </a:r>
            <a:endParaRPr lang="tr-TR" sz="3600" dirty="0"/>
          </a:p>
        </p:txBody>
      </p:sp>
      <p:sp>
        <p:nvSpPr>
          <p:cNvPr id="3" name="İçerik Yer Tutucusu 2"/>
          <p:cNvSpPr>
            <a:spLocks noGrp="1"/>
          </p:cNvSpPr>
          <p:nvPr>
            <p:ph idx="1"/>
          </p:nvPr>
        </p:nvSpPr>
        <p:spPr>
          <a:xfrm>
            <a:off x="107504" y="1700808"/>
            <a:ext cx="9036496" cy="1656184"/>
          </a:xfrm>
        </p:spPr>
        <p:txBody>
          <a:bodyPr>
            <a:noAutofit/>
          </a:bodyPr>
          <a:lstStyle/>
          <a:p>
            <a:pPr marL="0" indent="0">
              <a:buNone/>
            </a:pPr>
            <a:r>
              <a:rPr lang="tr-TR" sz="1800" b="1" dirty="0" smtClean="0"/>
              <a:t>MADDE </a:t>
            </a:r>
            <a:r>
              <a:rPr lang="tr-TR" sz="1800" b="1" dirty="0"/>
              <a:t>33 </a:t>
            </a:r>
            <a:r>
              <a:rPr lang="tr-TR" sz="1800" b="1" dirty="0" smtClean="0"/>
              <a:t>–</a:t>
            </a:r>
          </a:p>
          <a:p>
            <a:pPr marL="0" indent="0">
              <a:buNone/>
            </a:pPr>
            <a:r>
              <a:rPr lang="tr-TR" sz="1800" dirty="0" smtClean="0"/>
              <a:t>13/12/1983 </a:t>
            </a:r>
            <a:r>
              <a:rPr lang="tr-TR" sz="1800" dirty="0"/>
              <a:t>tarihli ve 190 sayılı Genel Kadro ve Usulü Hakkında Kanun Hükmünde Kararnamenin eki (I) sayılı cetvelin Çalışma ve Sosyal Güvenlik Bakanlığına ait bölümünde yer alan “Baş İş Müfettişi” unvanlı kadrolar “İş Başmüfettişi” olarak değiştirilmiştir.</a:t>
            </a:r>
          </a:p>
          <a:p>
            <a:pPr marL="0" indent="0">
              <a:buNone/>
            </a:pPr>
            <a:endParaRPr lang="tr-TR" sz="1800" dirty="0"/>
          </a:p>
        </p:txBody>
      </p:sp>
      <p:sp>
        <p:nvSpPr>
          <p:cNvPr id="4" name="Dikdörtgen 3"/>
          <p:cNvSpPr/>
          <p:nvPr/>
        </p:nvSpPr>
        <p:spPr>
          <a:xfrm>
            <a:off x="1475656" y="1685941"/>
            <a:ext cx="1800429" cy="369332"/>
          </a:xfrm>
          <a:prstGeom prst="rect">
            <a:avLst/>
          </a:prstGeom>
        </p:spPr>
        <p:txBody>
          <a:bodyPr wrap="none">
            <a:spAutoFit/>
          </a:bodyPr>
          <a:lstStyle/>
          <a:p>
            <a:r>
              <a:rPr lang="tr-TR" b="1" dirty="0"/>
              <a:t>(Y.T: </a:t>
            </a:r>
            <a:r>
              <a:rPr lang="tr-TR" b="1" dirty="0" smtClean="0"/>
              <a:t>30.06.2012 </a:t>
            </a:r>
            <a:r>
              <a:rPr lang="tr-TR" b="1" dirty="0"/>
              <a:t>)</a:t>
            </a:r>
          </a:p>
        </p:txBody>
      </p:sp>
    </p:spTree>
    <p:extLst>
      <p:ext uri="{BB962C8B-B14F-4D97-AF65-F5344CB8AC3E}">
        <p14:creationId xmlns:p14="http://schemas.microsoft.com/office/powerpoint/2010/main" val="1104712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58824" y="332656"/>
            <a:ext cx="8229600" cy="1143000"/>
          </a:xfrm>
        </p:spPr>
        <p:txBody>
          <a:bodyPr>
            <a:normAutofit/>
          </a:bodyPr>
          <a:lstStyle/>
          <a:p>
            <a:r>
              <a:rPr lang="tr-TR" sz="3600" b="1" dirty="0"/>
              <a:t>Değiştirilen </a:t>
            </a:r>
            <a:r>
              <a:rPr lang="tr-TR" sz="3600" b="1" dirty="0" smtClean="0"/>
              <a:t>hükümler</a:t>
            </a:r>
            <a:endParaRPr lang="tr-TR" sz="3600" dirty="0"/>
          </a:p>
        </p:txBody>
      </p:sp>
      <p:sp>
        <p:nvSpPr>
          <p:cNvPr id="3" name="İçerik Yer Tutucusu 2"/>
          <p:cNvSpPr>
            <a:spLocks noGrp="1"/>
          </p:cNvSpPr>
          <p:nvPr>
            <p:ph idx="1"/>
          </p:nvPr>
        </p:nvSpPr>
        <p:spPr>
          <a:xfrm>
            <a:off x="107504" y="1700808"/>
            <a:ext cx="9036496" cy="5157192"/>
          </a:xfrm>
        </p:spPr>
        <p:txBody>
          <a:bodyPr>
            <a:noAutofit/>
          </a:bodyPr>
          <a:lstStyle/>
          <a:p>
            <a:pPr marL="0" indent="0">
              <a:buNone/>
            </a:pPr>
            <a:r>
              <a:rPr lang="tr-TR" sz="1800" b="1" dirty="0" smtClean="0"/>
              <a:t>MADDE </a:t>
            </a:r>
            <a:r>
              <a:rPr lang="tr-TR" sz="1800" b="1" dirty="0"/>
              <a:t>34 – </a:t>
            </a:r>
            <a:endParaRPr lang="tr-TR" sz="1800" b="1" dirty="0" smtClean="0"/>
          </a:p>
          <a:p>
            <a:pPr marL="0" indent="0">
              <a:buNone/>
            </a:pPr>
            <a:r>
              <a:rPr lang="tr-TR" sz="1800" dirty="0" smtClean="0"/>
              <a:t>Ekli </a:t>
            </a:r>
            <a:r>
              <a:rPr lang="tr-TR" sz="1800" dirty="0"/>
              <a:t>(I), (II) ve (III) sayılı listelerde yer alan kadrolar ihdas edilerek 190 sayılı Kanun Hükmünde Kararnamenin eki (I) sayılı cetvelin Çalışma ve Sosyal Güvenlik Bakanlığına ait bölümüne eklenmiş, ekli (IV) sayılı listede yer alan kadrolar iptal edilerek 190 sayılı Kanun Hükmünde Kararnamenin eki (I) sayılı cetvelin Çalışma ve Sosyal Güvenlik Bakanlığına ait bölümünden çıkarılmıştır.</a:t>
            </a:r>
          </a:p>
          <a:p>
            <a:pPr marL="0" indent="0">
              <a:buNone/>
            </a:pPr>
            <a:endParaRPr lang="tr-TR" sz="1800" dirty="0"/>
          </a:p>
        </p:txBody>
      </p:sp>
      <p:sp>
        <p:nvSpPr>
          <p:cNvPr id="4" name="Dikdörtgen 3"/>
          <p:cNvSpPr/>
          <p:nvPr/>
        </p:nvSpPr>
        <p:spPr>
          <a:xfrm>
            <a:off x="1619672" y="1691516"/>
            <a:ext cx="1800429" cy="369332"/>
          </a:xfrm>
          <a:prstGeom prst="rect">
            <a:avLst/>
          </a:prstGeom>
        </p:spPr>
        <p:txBody>
          <a:bodyPr wrap="none">
            <a:spAutoFit/>
          </a:bodyPr>
          <a:lstStyle/>
          <a:p>
            <a:r>
              <a:rPr lang="tr-TR" b="1" dirty="0"/>
              <a:t>(Y.T: </a:t>
            </a:r>
            <a:r>
              <a:rPr lang="tr-TR" b="1" dirty="0" smtClean="0"/>
              <a:t>30.06.2012 </a:t>
            </a:r>
            <a:r>
              <a:rPr lang="tr-TR" b="1" dirty="0"/>
              <a:t>)</a:t>
            </a:r>
          </a:p>
        </p:txBody>
      </p:sp>
    </p:spTree>
    <p:extLst>
      <p:ext uri="{BB962C8B-B14F-4D97-AF65-F5344CB8AC3E}">
        <p14:creationId xmlns:p14="http://schemas.microsoft.com/office/powerpoint/2010/main" val="3565670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88640"/>
            <a:ext cx="8229600" cy="1143000"/>
          </a:xfrm>
        </p:spPr>
        <p:txBody>
          <a:bodyPr>
            <a:normAutofit/>
          </a:bodyPr>
          <a:lstStyle/>
          <a:p>
            <a:r>
              <a:rPr lang="tr-TR" sz="3600" b="1" dirty="0"/>
              <a:t>Değiştirilen </a:t>
            </a:r>
            <a:r>
              <a:rPr lang="tr-TR" sz="3600" b="1" dirty="0" smtClean="0"/>
              <a:t>hükümler</a:t>
            </a:r>
            <a:endParaRPr lang="tr-TR" sz="3600" dirty="0"/>
          </a:p>
        </p:txBody>
      </p:sp>
      <p:sp>
        <p:nvSpPr>
          <p:cNvPr id="3" name="İçerik Yer Tutucusu 2"/>
          <p:cNvSpPr>
            <a:spLocks noGrp="1"/>
          </p:cNvSpPr>
          <p:nvPr>
            <p:ph idx="1"/>
          </p:nvPr>
        </p:nvSpPr>
        <p:spPr>
          <a:xfrm>
            <a:off x="107504" y="1700808"/>
            <a:ext cx="9036496" cy="5157192"/>
          </a:xfrm>
        </p:spPr>
        <p:txBody>
          <a:bodyPr>
            <a:noAutofit/>
          </a:bodyPr>
          <a:lstStyle/>
          <a:p>
            <a:pPr marL="0" indent="0">
              <a:buNone/>
            </a:pPr>
            <a:r>
              <a:rPr lang="tr-TR" sz="1800" b="1" dirty="0" smtClean="0"/>
              <a:t>MADDE </a:t>
            </a:r>
            <a:r>
              <a:rPr lang="tr-TR" sz="1800" b="1" dirty="0"/>
              <a:t>35 – </a:t>
            </a:r>
            <a:endParaRPr lang="tr-TR" sz="1800" b="1" dirty="0" smtClean="0"/>
          </a:p>
          <a:p>
            <a:pPr marL="0" indent="0">
              <a:buNone/>
            </a:pPr>
            <a:r>
              <a:rPr lang="tr-TR" sz="1800" dirty="0" smtClean="0"/>
              <a:t>14/7/1965 </a:t>
            </a:r>
            <a:r>
              <a:rPr lang="tr-TR" sz="1800" dirty="0"/>
              <a:t>tarihli ve 657 sayılı Devlet Memurları Kanununa ekli (II) sayılı cetvelin “4. Başbakanlık ve Bakanlıklarda” bölümünde yer alan “İşçi Sağlığı ve İş Güvenliği Ens. </a:t>
            </a:r>
            <a:r>
              <a:rPr lang="tr-TR" sz="1800" dirty="0" err="1"/>
              <a:t>Müd</a:t>
            </a:r>
            <a:r>
              <a:rPr lang="tr-TR" sz="1800" dirty="0"/>
              <a:t>.” ibaresi “İş Sağlığı ve Güvenliği Enstitü Müdürü” olarak değiştirilmiştir</a:t>
            </a:r>
            <a:r>
              <a:rPr lang="tr-TR" sz="1800" dirty="0" smtClean="0"/>
              <a:t>.</a:t>
            </a:r>
            <a:endParaRPr lang="tr-TR" sz="1800" dirty="0"/>
          </a:p>
        </p:txBody>
      </p:sp>
      <p:sp>
        <p:nvSpPr>
          <p:cNvPr id="4" name="Dikdörtgen 3"/>
          <p:cNvSpPr/>
          <p:nvPr/>
        </p:nvSpPr>
        <p:spPr>
          <a:xfrm>
            <a:off x="1475656" y="1691516"/>
            <a:ext cx="1800429" cy="369332"/>
          </a:xfrm>
          <a:prstGeom prst="rect">
            <a:avLst/>
          </a:prstGeom>
        </p:spPr>
        <p:txBody>
          <a:bodyPr wrap="none">
            <a:spAutoFit/>
          </a:bodyPr>
          <a:lstStyle/>
          <a:p>
            <a:r>
              <a:rPr lang="tr-TR" b="1" dirty="0"/>
              <a:t>(Y.T: </a:t>
            </a:r>
            <a:r>
              <a:rPr lang="tr-TR" b="1" dirty="0" smtClean="0"/>
              <a:t>30.06.2012 </a:t>
            </a:r>
            <a:r>
              <a:rPr lang="tr-TR" b="1" dirty="0"/>
              <a:t>)</a:t>
            </a:r>
          </a:p>
        </p:txBody>
      </p:sp>
    </p:spTree>
    <p:extLst>
      <p:ext uri="{BB962C8B-B14F-4D97-AF65-F5344CB8AC3E}">
        <p14:creationId xmlns:p14="http://schemas.microsoft.com/office/powerpoint/2010/main" val="3565670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88640"/>
            <a:ext cx="8229600" cy="1143000"/>
          </a:xfrm>
        </p:spPr>
        <p:txBody>
          <a:bodyPr>
            <a:normAutofit/>
          </a:bodyPr>
          <a:lstStyle/>
          <a:p>
            <a:r>
              <a:rPr lang="tr-TR" sz="3600" b="1" dirty="0"/>
              <a:t>Değiştirilen </a:t>
            </a:r>
            <a:r>
              <a:rPr lang="tr-TR" sz="3600" b="1" dirty="0" smtClean="0"/>
              <a:t>hükümler</a:t>
            </a:r>
            <a:endParaRPr lang="tr-TR" sz="3600" dirty="0"/>
          </a:p>
        </p:txBody>
      </p:sp>
      <p:sp>
        <p:nvSpPr>
          <p:cNvPr id="3" name="İçerik Yer Tutucusu 2"/>
          <p:cNvSpPr>
            <a:spLocks noGrp="1"/>
          </p:cNvSpPr>
          <p:nvPr>
            <p:ph idx="1"/>
          </p:nvPr>
        </p:nvSpPr>
        <p:spPr>
          <a:xfrm>
            <a:off x="107504" y="1700808"/>
            <a:ext cx="9036496" cy="5157192"/>
          </a:xfrm>
        </p:spPr>
        <p:txBody>
          <a:bodyPr>
            <a:noAutofit/>
          </a:bodyPr>
          <a:lstStyle/>
          <a:p>
            <a:pPr marL="0" indent="0">
              <a:buNone/>
            </a:pPr>
            <a:r>
              <a:rPr lang="tr-TR" sz="1800" b="1" dirty="0" smtClean="0"/>
              <a:t>MADDE </a:t>
            </a:r>
            <a:r>
              <a:rPr lang="tr-TR" sz="1800" b="1" dirty="0"/>
              <a:t>36 – </a:t>
            </a:r>
            <a:r>
              <a:rPr lang="tr-TR" sz="1800" dirty="0"/>
              <a:t>9/1/1985 tarihli ve 3146 sayılı Çalışma ve Sosyal Güvenlik Bakanlığının Teşkilat ve Görevleri Hakkında Kanuna aşağıdaki ek madde eklenmiştir.</a:t>
            </a:r>
          </a:p>
          <a:p>
            <a:pPr marL="0" indent="0">
              <a:buNone/>
            </a:pPr>
            <a:r>
              <a:rPr lang="tr-TR" sz="1800" dirty="0"/>
              <a:t>“Yayın zorunluluğu</a:t>
            </a:r>
          </a:p>
          <a:p>
            <a:pPr marL="0" indent="0">
              <a:buNone/>
            </a:pPr>
            <a:r>
              <a:rPr lang="tr-TR" sz="1800" dirty="0"/>
              <a:t>EK MADDE 2 – Türkiye Radyo-Televizyon Kurumu ile ulusal, bölgesel ve yerel yayın yapan özel televizyon kuruluşları ve radyolar; </a:t>
            </a:r>
            <a:r>
              <a:rPr lang="tr-TR" sz="1800" b="1" dirty="0"/>
              <a:t>ayda en az altmış dakika </a:t>
            </a:r>
            <a:r>
              <a:rPr lang="tr-TR" sz="1800" dirty="0"/>
              <a:t>iş sağlığı ve güvenliği, çalışma hayatında kayıt dışılığın önlenmesi, sosyal güvenlik, işçi ve işveren ilişkileri konularında uyarıcı ve eğitici mahiyette yayınlar yapmak zorundadır. Bu yayınlar, asgari otuz dakikası 17:00-22:00 saatleri arasında olmak üzere, 08:00-22:00 saatleri arasında yapılır ve yayınların kopyaları her ay düzenli olarak Radyo ve Televizyon Üst Kuruluna teslim edilir. Bu saatler dışında yapılan yayınlar, aylık altmış dakikalık süreye dahil edilmez. Bu programlar, Bakanlık ve bağlı ve ilgili kuruluşları, Radyo ve Televizyon Üst Kurulu ile ilgili diğer kamu kurum ve kuruluşları ile bilimsel kuruluşlar, kamu kurumu niteliğinde meslek kuruluşları veya sivil toplum kuruluşları tarafından hazırlanır veya hazırlatılır. Hazırlanan programların, Bakanlığın olumlu görüşü alındıktan sonra Radyo ve Televizyon Üst Kurulu tarafından radyo ve televizyonlarda yayınlanması sağlanır.</a:t>
            </a:r>
          </a:p>
          <a:p>
            <a:pPr marL="0" indent="0">
              <a:buNone/>
            </a:pPr>
            <a:r>
              <a:rPr lang="tr-TR" sz="1800" dirty="0"/>
              <a:t>Bu madde kapsamında yapılan yayınlar için herhangi bir bedel ödenmez. Bu yayınların ve sürelerinin denetimi Radyo ve Televizyon Üst Kurulunca yapılır.”</a:t>
            </a:r>
          </a:p>
          <a:p>
            <a:pPr marL="0" indent="0">
              <a:buNone/>
            </a:pPr>
            <a:endParaRPr lang="tr-TR" sz="1800" dirty="0"/>
          </a:p>
        </p:txBody>
      </p:sp>
      <p:sp>
        <p:nvSpPr>
          <p:cNvPr id="4" name="Dikdörtgen 3"/>
          <p:cNvSpPr/>
          <p:nvPr/>
        </p:nvSpPr>
        <p:spPr>
          <a:xfrm>
            <a:off x="5292080" y="836712"/>
            <a:ext cx="2952328" cy="523220"/>
          </a:xfrm>
          <a:prstGeom prst="rect">
            <a:avLst/>
          </a:prstGeom>
        </p:spPr>
        <p:txBody>
          <a:bodyPr wrap="square">
            <a:spAutoFit/>
          </a:bodyPr>
          <a:lstStyle/>
          <a:p>
            <a:r>
              <a:rPr lang="tr-TR" sz="2800" b="1" dirty="0"/>
              <a:t>(Y.T: </a:t>
            </a:r>
            <a:r>
              <a:rPr lang="tr-TR" sz="2800" b="1" dirty="0" smtClean="0"/>
              <a:t>30.06.2012 </a:t>
            </a:r>
            <a:r>
              <a:rPr lang="tr-TR" sz="2800" b="1" dirty="0"/>
              <a:t>)</a:t>
            </a:r>
          </a:p>
        </p:txBody>
      </p:sp>
    </p:spTree>
    <p:extLst>
      <p:ext uri="{BB962C8B-B14F-4D97-AF65-F5344CB8AC3E}">
        <p14:creationId xmlns:p14="http://schemas.microsoft.com/office/powerpoint/2010/main" val="3565670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1196752"/>
            <a:ext cx="8229600" cy="1143000"/>
          </a:xfrm>
        </p:spPr>
        <p:txBody>
          <a:bodyPr>
            <a:normAutofit fontScale="90000"/>
          </a:bodyPr>
          <a:lstStyle/>
          <a:p>
            <a:r>
              <a:rPr lang="tr-TR" b="1" dirty="0"/>
              <a:t>Tanımlar</a:t>
            </a:r>
            <a:r>
              <a:rPr lang="tr-TR" dirty="0"/>
              <a:t/>
            </a:r>
            <a:br>
              <a:rPr lang="tr-TR" dirty="0"/>
            </a:br>
            <a:endParaRPr lang="tr-TR" dirty="0"/>
          </a:p>
        </p:txBody>
      </p:sp>
      <p:sp>
        <p:nvSpPr>
          <p:cNvPr id="3" name="İçerik Yer Tutucusu 2"/>
          <p:cNvSpPr>
            <a:spLocks noGrp="1"/>
          </p:cNvSpPr>
          <p:nvPr>
            <p:ph idx="1"/>
          </p:nvPr>
        </p:nvSpPr>
        <p:spPr>
          <a:xfrm>
            <a:off x="323528" y="2564904"/>
            <a:ext cx="8820472" cy="1656184"/>
          </a:xfrm>
        </p:spPr>
        <p:txBody>
          <a:bodyPr/>
          <a:lstStyle/>
          <a:p>
            <a:pPr marL="0" indent="0">
              <a:buNone/>
            </a:pPr>
            <a:r>
              <a:rPr lang="tr-TR" dirty="0">
                <a:solidFill>
                  <a:schemeClr val="accent1">
                    <a:lumMod val="75000"/>
                  </a:schemeClr>
                </a:solidFill>
              </a:rPr>
              <a:t>e) Genç çalışan: </a:t>
            </a:r>
            <a:endParaRPr lang="tr-TR" dirty="0" smtClean="0">
              <a:solidFill>
                <a:schemeClr val="accent1">
                  <a:lumMod val="75000"/>
                </a:schemeClr>
              </a:solidFill>
            </a:endParaRPr>
          </a:p>
          <a:p>
            <a:pPr marL="0" indent="0">
              <a:buNone/>
            </a:pPr>
            <a:r>
              <a:rPr lang="tr-TR" dirty="0" err="1" smtClean="0"/>
              <a:t>Onbeş</a:t>
            </a:r>
            <a:r>
              <a:rPr lang="tr-TR" dirty="0" smtClean="0"/>
              <a:t> </a:t>
            </a:r>
            <a:r>
              <a:rPr lang="tr-TR" dirty="0"/>
              <a:t>yaşını bitirmiş ancak </a:t>
            </a:r>
            <a:r>
              <a:rPr lang="tr-TR" dirty="0" err="1"/>
              <a:t>onsekiz</a:t>
            </a:r>
            <a:r>
              <a:rPr lang="tr-TR" dirty="0"/>
              <a:t> yaşını doldurmamış çalışanı,</a:t>
            </a:r>
          </a:p>
          <a:p>
            <a:pPr marL="0" indent="0">
              <a:buNone/>
            </a:pPr>
            <a:endParaRPr lang="tr-TR" dirty="0"/>
          </a:p>
        </p:txBody>
      </p:sp>
      <p:pic>
        <p:nvPicPr>
          <p:cNvPr id="7170" name="Picture 2" descr="http://www.trendyhair.pl/data/news/image/IzWI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3645024"/>
            <a:ext cx="3816424" cy="2866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070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18864" y="260648"/>
            <a:ext cx="8229600" cy="1143000"/>
          </a:xfrm>
        </p:spPr>
        <p:txBody>
          <a:bodyPr>
            <a:normAutofit/>
          </a:bodyPr>
          <a:lstStyle/>
          <a:p>
            <a:r>
              <a:rPr lang="tr-TR" sz="3600" b="1" dirty="0"/>
              <a:t>Yürürlükten kaldırılan </a:t>
            </a:r>
            <a:r>
              <a:rPr lang="tr-TR" sz="3600" b="1" dirty="0" smtClean="0"/>
              <a:t>hükümler</a:t>
            </a:r>
            <a:endParaRPr lang="tr-TR" sz="3600" dirty="0"/>
          </a:p>
        </p:txBody>
      </p:sp>
      <p:sp>
        <p:nvSpPr>
          <p:cNvPr id="3" name="İçerik Yer Tutucusu 2"/>
          <p:cNvSpPr>
            <a:spLocks noGrp="1"/>
          </p:cNvSpPr>
          <p:nvPr>
            <p:ph idx="1"/>
          </p:nvPr>
        </p:nvSpPr>
        <p:spPr>
          <a:xfrm>
            <a:off x="457200" y="1935480"/>
            <a:ext cx="8507288" cy="4389120"/>
          </a:xfrm>
        </p:spPr>
        <p:txBody>
          <a:bodyPr>
            <a:normAutofit/>
          </a:bodyPr>
          <a:lstStyle/>
          <a:p>
            <a:pPr marL="0" indent="0">
              <a:buNone/>
            </a:pPr>
            <a:r>
              <a:rPr lang="tr-TR" sz="2000" b="1" dirty="0" smtClean="0"/>
              <a:t>MADDE </a:t>
            </a:r>
            <a:r>
              <a:rPr lang="tr-TR" sz="2000" b="1" dirty="0"/>
              <a:t>37 – </a:t>
            </a:r>
            <a:endParaRPr lang="tr-TR" sz="2000" b="1" dirty="0" smtClean="0"/>
          </a:p>
          <a:p>
            <a:pPr marL="0" indent="0">
              <a:buNone/>
            </a:pPr>
            <a:r>
              <a:rPr lang="tr-TR" sz="2000" b="1" dirty="0"/>
              <a:t> </a:t>
            </a:r>
            <a:r>
              <a:rPr lang="tr-TR" sz="2000" b="1" dirty="0" smtClean="0"/>
              <a:t>         </a:t>
            </a:r>
            <a:r>
              <a:rPr lang="tr-TR" sz="2000" dirty="0" smtClean="0"/>
              <a:t>4857 </a:t>
            </a:r>
            <a:r>
              <a:rPr lang="tr-TR" sz="2000" dirty="0"/>
              <a:t>sayılı Kanunun aşağıdaki hükümleri yürürlükten kaldırılmıştır:</a:t>
            </a:r>
          </a:p>
          <a:p>
            <a:pPr marL="365760" lvl="1" indent="0">
              <a:buNone/>
            </a:pPr>
            <a:r>
              <a:rPr lang="tr-TR" sz="2000" dirty="0"/>
              <a:t>a) 2 </a:t>
            </a:r>
            <a:r>
              <a:rPr lang="tr-TR" sz="2000" dirty="0" err="1"/>
              <a:t>nci</a:t>
            </a:r>
            <a:r>
              <a:rPr lang="tr-TR" sz="2000" dirty="0"/>
              <a:t> maddesinin dördüncü fıkrası.</a:t>
            </a:r>
          </a:p>
          <a:p>
            <a:pPr marL="365760" lvl="1" indent="0">
              <a:buNone/>
            </a:pPr>
            <a:r>
              <a:rPr lang="tr-TR" sz="2000" dirty="0"/>
              <a:t>b) 63 üncü maddesinin dördüncü fıkrası.</a:t>
            </a:r>
          </a:p>
          <a:p>
            <a:pPr marL="365760" lvl="1" indent="0">
              <a:buNone/>
            </a:pPr>
            <a:r>
              <a:rPr lang="tr-TR" sz="2000" dirty="0"/>
              <a:t>c) 69 uncu maddesinin dördüncü, beşinci ve altıncı fıkraları.</a:t>
            </a:r>
          </a:p>
          <a:p>
            <a:pPr marL="365760" lvl="1" indent="0">
              <a:buNone/>
            </a:pPr>
            <a:r>
              <a:rPr lang="tr-TR" sz="2000" dirty="0"/>
              <a:t>ç) 77, 78, 79, 80, 81, 83, 84, 85, 86, 87, 88, 89, 95, 105 ve geçici 2 </a:t>
            </a:r>
            <a:r>
              <a:rPr lang="tr-TR" sz="2000" dirty="0" err="1"/>
              <a:t>nci</a:t>
            </a:r>
            <a:r>
              <a:rPr lang="tr-TR" sz="2000" dirty="0"/>
              <a:t> maddeler</a:t>
            </a:r>
            <a:r>
              <a:rPr lang="tr-TR" sz="1800" dirty="0"/>
              <a:t>.</a:t>
            </a:r>
          </a:p>
          <a:p>
            <a:pPr marL="0" indent="0">
              <a:buNone/>
            </a:pPr>
            <a:r>
              <a:rPr lang="tr-TR" sz="2000" dirty="0"/>
              <a:t>4857 sayılı Kanunun 4 üncü maddesinin birinci fıkrasının (f) bendinde yer alan “İş sağlığı ve güvenliği hükümleri saklı kalmak üzere” ifadesi ile 98 inci maddesinin birinci fıkrasında yer alan “85 inci madde kapsamındaki işyerlerinde ise çalıştırılan her işçi için bin Yeni Türk Lirası,” ifadesi metinden çıkartılmıştır.</a:t>
            </a:r>
          </a:p>
          <a:p>
            <a:pPr marL="0" indent="0">
              <a:buNone/>
            </a:pPr>
            <a:endParaRPr lang="tr-TR" sz="2000" dirty="0"/>
          </a:p>
        </p:txBody>
      </p:sp>
      <p:sp>
        <p:nvSpPr>
          <p:cNvPr id="4" name="Dikdörtgen 3"/>
          <p:cNvSpPr/>
          <p:nvPr/>
        </p:nvSpPr>
        <p:spPr>
          <a:xfrm>
            <a:off x="1907704" y="1966774"/>
            <a:ext cx="1800429" cy="369332"/>
          </a:xfrm>
          <a:prstGeom prst="rect">
            <a:avLst/>
          </a:prstGeom>
        </p:spPr>
        <p:txBody>
          <a:bodyPr wrap="none">
            <a:spAutoFit/>
          </a:bodyPr>
          <a:lstStyle/>
          <a:p>
            <a:r>
              <a:rPr lang="tr-TR" b="1" dirty="0"/>
              <a:t>(Y.T: </a:t>
            </a:r>
            <a:r>
              <a:rPr lang="tr-TR" b="1" dirty="0" smtClean="0"/>
              <a:t>01.01.2013 </a:t>
            </a:r>
            <a:r>
              <a:rPr lang="tr-TR" b="1" dirty="0"/>
              <a:t>)</a:t>
            </a:r>
          </a:p>
        </p:txBody>
      </p:sp>
    </p:spTree>
    <p:extLst>
      <p:ext uri="{BB962C8B-B14F-4D97-AF65-F5344CB8AC3E}">
        <p14:creationId xmlns:p14="http://schemas.microsoft.com/office/powerpoint/2010/main" val="300050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smtClean="0"/>
              <a:t>Atıflar</a:t>
            </a:r>
            <a:endParaRPr lang="tr-TR" sz="3600" dirty="0"/>
          </a:p>
        </p:txBody>
      </p:sp>
      <p:sp>
        <p:nvSpPr>
          <p:cNvPr id="3" name="İçerik Yer Tutucusu 2"/>
          <p:cNvSpPr>
            <a:spLocks noGrp="1"/>
          </p:cNvSpPr>
          <p:nvPr>
            <p:ph idx="1"/>
          </p:nvPr>
        </p:nvSpPr>
        <p:spPr/>
        <p:txBody>
          <a:bodyPr/>
          <a:lstStyle/>
          <a:p>
            <a:pPr marL="0" indent="0">
              <a:buNone/>
            </a:pPr>
            <a:r>
              <a:rPr lang="tr-TR" sz="2000" b="1" dirty="0" smtClean="0"/>
              <a:t>GEÇİCİ </a:t>
            </a:r>
            <a:r>
              <a:rPr lang="tr-TR" sz="2000" b="1" dirty="0"/>
              <a:t>MADDE 1</a:t>
            </a:r>
            <a:r>
              <a:rPr lang="tr-TR" sz="2000" dirty="0"/>
              <a:t> – </a:t>
            </a:r>
            <a:endParaRPr lang="tr-TR" sz="2000" dirty="0" smtClean="0"/>
          </a:p>
          <a:p>
            <a:pPr marL="0" indent="0">
              <a:buNone/>
            </a:pPr>
            <a:r>
              <a:rPr lang="tr-TR" sz="2000" dirty="0" smtClean="0"/>
              <a:t>(</a:t>
            </a:r>
            <a:r>
              <a:rPr lang="tr-TR" sz="2000" dirty="0"/>
              <a:t>1) Diğer mevzuatta iş sağlığı ve güvenliği ile ilgili olarak 4857 sayılı Kanuna yapılan atıflar bu Kanuna yapılmış sayılır</a:t>
            </a:r>
            <a:r>
              <a:rPr lang="tr-TR" dirty="0"/>
              <a:t>.</a:t>
            </a:r>
          </a:p>
          <a:p>
            <a:pPr marL="0" indent="0">
              <a:buNone/>
            </a:pPr>
            <a:endParaRPr lang="tr-TR" dirty="0"/>
          </a:p>
        </p:txBody>
      </p:sp>
      <p:sp>
        <p:nvSpPr>
          <p:cNvPr id="4" name="Dikdörtgen 3"/>
          <p:cNvSpPr/>
          <p:nvPr/>
        </p:nvSpPr>
        <p:spPr>
          <a:xfrm>
            <a:off x="2555776" y="1916832"/>
            <a:ext cx="1800429" cy="369332"/>
          </a:xfrm>
          <a:prstGeom prst="rect">
            <a:avLst/>
          </a:prstGeom>
        </p:spPr>
        <p:txBody>
          <a:bodyPr wrap="none">
            <a:spAutoFit/>
          </a:bodyPr>
          <a:lstStyle/>
          <a:p>
            <a:r>
              <a:rPr lang="tr-TR" b="1" dirty="0"/>
              <a:t>(Y.T: </a:t>
            </a:r>
            <a:r>
              <a:rPr lang="tr-TR" b="1" dirty="0" smtClean="0"/>
              <a:t>01.01.2013 </a:t>
            </a:r>
            <a:r>
              <a:rPr lang="tr-TR" b="1" dirty="0"/>
              <a:t>)</a:t>
            </a:r>
          </a:p>
        </p:txBody>
      </p:sp>
    </p:spTree>
    <p:extLst>
      <p:ext uri="{BB962C8B-B14F-4D97-AF65-F5344CB8AC3E}">
        <p14:creationId xmlns:p14="http://schemas.microsoft.com/office/powerpoint/2010/main" val="3026742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04664"/>
            <a:ext cx="8229600" cy="1143000"/>
          </a:xfrm>
        </p:spPr>
        <p:txBody>
          <a:bodyPr>
            <a:normAutofit/>
          </a:bodyPr>
          <a:lstStyle/>
          <a:p>
            <a:r>
              <a:rPr lang="tr-TR" sz="3600" b="1" dirty="0"/>
              <a:t>Mevcut </a:t>
            </a:r>
            <a:r>
              <a:rPr lang="tr-TR" sz="3600" b="1" dirty="0" smtClean="0"/>
              <a:t>yönetmelikler</a:t>
            </a:r>
            <a:endParaRPr lang="tr-TR" sz="3600" dirty="0"/>
          </a:p>
        </p:txBody>
      </p:sp>
      <p:sp>
        <p:nvSpPr>
          <p:cNvPr id="3" name="İçerik Yer Tutucusu 2"/>
          <p:cNvSpPr>
            <a:spLocks noGrp="1"/>
          </p:cNvSpPr>
          <p:nvPr>
            <p:ph idx="1"/>
          </p:nvPr>
        </p:nvSpPr>
        <p:spPr/>
        <p:txBody>
          <a:bodyPr>
            <a:normAutofit/>
          </a:bodyPr>
          <a:lstStyle/>
          <a:p>
            <a:pPr marL="0" indent="0">
              <a:buNone/>
            </a:pPr>
            <a:r>
              <a:rPr lang="tr-TR" sz="2400" b="1" dirty="0" smtClean="0"/>
              <a:t>GEÇİCİ </a:t>
            </a:r>
            <a:r>
              <a:rPr lang="tr-TR" sz="2400" b="1" dirty="0"/>
              <a:t>MADDE 2 –</a:t>
            </a:r>
            <a:r>
              <a:rPr lang="tr-TR" sz="2400" dirty="0"/>
              <a:t> </a:t>
            </a:r>
            <a:endParaRPr lang="tr-TR" sz="2400" dirty="0" smtClean="0"/>
          </a:p>
          <a:p>
            <a:pPr marL="0" indent="0">
              <a:buNone/>
            </a:pPr>
            <a:r>
              <a:rPr lang="tr-TR" sz="2400" dirty="0" smtClean="0"/>
              <a:t>(</a:t>
            </a:r>
            <a:r>
              <a:rPr lang="tr-TR" sz="2400" dirty="0"/>
              <a:t>1) 4857 sayılı Kanunun 77 </a:t>
            </a:r>
            <a:r>
              <a:rPr lang="tr-TR" sz="2400" dirty="0" err="1"/>
              <a:t>nci</a:t>
            </a:r>
            <a:r>
              <a:rPr lang="tr-TR" sz="2400" dirty="0"/>
              <a:t>, 78 inci, 79 uncu, 80 inci, 81 inci ve 88 inci maddelerine göre yürürlüğe konulan yönetmeliklerin bu Kanuna aykırı olmayan hükümleri, bu Kanunda öngörülen yönetmelikler yürürlüğe girinceye kadar uygulanmaya devam olunur.</a:t>
            </a:r>
          </a:p>
          <a:p>
            <a:endParaRPr lang="tr-TR" sz="2800" dirty="0"/>
          </a:p>
        </p:txBody>
      </p:sp>
      <p:sp>
        <p:nvSpPr>
          <p:cNvPr id="4" name="Dikdörtgen 3"/>
          <p:cNvSpPr/>
          <p:nvPr/>
        </p:nvSpPr>
        <p:spPr>
          <a:xfrm>
            <a:off x="2987824" y="1988840"/>
            <a:ext cx="1800429" cy="369332"/>
          </a:xfrm>
          <a:prstGeom prst="rect">
            <a:avLst/>
          </a:prstGeom>
        </p:spPr>
        <p:txBody>
          <a:bodyPr wrap="none">
            <a:spAutoFit/>
          </a:bodyPr>
          <a:lstStyle/>
          <a:p>
            <a:r>
              <a:rPr lang="tr-TR" b="1" dirty="0"/>
              <a:t>(Y.T: </a:t>
            </a:r>
            <a:r>
              <a:rPr lang="tr-TR" b="1" dirty="0" smtClean="0"/>
              <a:t>01.01.2013 </a:t>
            </a:r>
            <a:r>
              <a:rPr lang="tr-TR" b="1" dirty="0"/>
              <a:t>)</a:t>
            </a:r>
          </a:p>
        </p:txBody>
      </p:sp>
    </p:spTree>
    <p:extLst>
      <p:ext uri="{BB962C8B-B14F-4D97-AF65-F5344CB8AC3E}">
        <p14:creationId xmlns:p14="http://schemas.microsoft.com/office/powerpoint/2010/main" val="3315306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332656"/>
            <a:ext cx="8229600" cy="1143000"/>
          </a:xfrm>
        </p:spPr>
        <p:txBody>
          <a:bodyPr>
            <a:normAutofit/>
          </a:bodyPr>
          <a:lstStyle/>
          <a:p>
            <a:r>
              <a:rPr lang="tr-TR" sz="3600" b="1" dirty="0"/>
              <a:t>Sağlık </a:t>
            </a:r>
            <a:r>
              <a:rPr lang="tr-TR" sz="3600" b="1" dirty="0" smtClean="0"/>
              <a:t>raporları</a:t>
            </a:r>
            <a:endParaRPr lang="tr-TR" sz="3600" dirty="0"/>
          </a:p>
        </p:txBody>
      </p:sp>
      <p:sp>
        <p:nvSpPr>
          <p:cNvPr id="3" name="İçerik Yer Tutucusu 2"/>
          <p:cNvSpPr>
            <a:spLocks noGrp="1"/>
          </p:cNvSpPr>
          <p:nvPr>
            <p:ph idx="1"/>
          </p:nvPr>
        </p:nvSpPr>
        <p:spPr/>
        <p:txBody>
          <a:bodyPr>
            <a:normAutofit/>
          </a:bodyPr>
          <a:lstStyle/>
          <a:p>
            <a:pPr marL="0" indent="0">
              <a:buNone/>
            </a:pPr>
            <a:r>
              <a:rPr lang="tr-TR" sz="2400" b="1" dirty="0" smtClean="0"/>
              <a:t>GEÇİCİ </a:t>
            </a:r>
            <a:r>
              <a:rPr lang="tr-TR" sz="2400" b="1" dirty="0"/>
              <a:t>MADDE 3 – </a:t>
            </a:r>
            <a:endParaRPr lang="tr-TR" sz="2400" b="1" dirty="0" smtClean="0"/>
          </a:p>
          <a:p>
            <a:pPr marL="0" indent="0">
              <a:buNone/>
            </a:pPr>
            <a:r>
              <a:rPr lang="tr-TR" sz="2400" dirty="0" smtClean="0"/>
              <a:t>(</a:t>
            </a:r>
            <a:r>
              <a:rPr lang="tr-TR" sz="2400" dirty="0"/>
              <a:t>1) Çalışanlar için, 4857 sayılı Kanun ve diğer mevzuat gereği daha önce alınmış bulunan periyodik sağlık raporları süresi bitinceye kadar geçerlidir.</a:t>
            </a:r>
          </a:p>
          <a:p>
            <a:pPr marL="0" indent="0">
              <a:buNone/>
            </a:pPr>
            <a:endParaRPr lang="tr-TR" sz="2400" dirty="0"/>
          </a:p>
        </p:txBody>
      </p:sp>
      <p:sp>
        <p:nvSpPr>
          <p:cNvPr id="4" name="Dikdörtgen 3"/>
          <p:cNvSpPr/>
          <p:nvPr/>
        </p:nvSpPr>
        <p:spPr>
          <a:xfrm>
            <a:off x="2915816" y="1988840"/>
            <a:ext cx="1800429" cy="369332"/>
          </a:xfrm>
          <a:prstGeom prst="rect">
            <a:avLst/>
          </a:prstGeom>
        </p:spPr>
        <p:txBody>
          <a:bodyPr wrap="none">
            <a:spAutoFit/>
          </a:bodyPr>
          <a:lstStyle/>
          <a:p>
            <a:r>
              <a:rPr lang="tr-TR" b="1" dirty="0"/>
              <a:t>(Y.T: </a:t>
            </a:r>
            <a:r>
              <a:rPr lang="tr-TR" b="1" dirty="0" smtClean="0"/>
              <a:t>01.01.2013 </a:t>
            </a:r>
            <a:r>
              <a:rPr lang="tr-TR" b="1" dirty="0"/>
              <a:t>)</a:t>
            </a:r>
          </a:p>
        </p:txBody>
      </p:sp>
    </p:spTree>
    <p:extLst>
      <p:ext uri="{BB962C8B-B14F-4D97-AF65-F5344CB8AC3E}">
        <p14:creationId xmlns:p14="http://schemas.microsoft.com/office/powerpoint/2010/main" val="2038009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60648"/>
            <a:ext cx="8229600" cy="1143000"/>
          </a:xfrm>
        </p:spPr>
        <p:txBody>
          <a:bodyPr>
            <a:noAutofit/>
          </a:bodyPr>
          <a:lstStyle/>
          <a:p>
            <a:r>
              <a:rPr lang="tr-TR" sz="3200" b="1" dirty="0"/>
              <a:t>İş güvenliği uzmanı görevlendirme </a:t>
            </a:r>
            <a:r>
              <a:rPr lang="tr-TR" sz="3200" b="1" dirty="0" smtClean="0"/>
              <a:t>yükümlülüğü</a:t>
            </a:r>
            <a:endParaRPr lang="tr-TR" sz="3200" dirty="0"/>
          </a:p>
        </p:txBody>
      </p:sp>
      <p:sp>
        <p:nvSpPr>
          <p:cNvPr id="3" name="İçerik Yer Tutucusu 2"/>
          <p:cNvSpPr>
            <a:spLocks noGrp="1"/>
          </p:cNvSpPr>
          <p:nvPr>
            <p:ph idx="1"/>
          </p:nvPr>
        </p:nvSpPr>
        <p:spPr>
          <a:xfrm>
            <a:off x="251520" y="1844824"/>
            <a:ext cx="8892480" cy="4389120"/>
          </a:xfrm>
        </p:spPr>
        <p:txBody>
          <a:bodyPr>
            <a:noAutofit/>
          </a:bodyPr>
          <a:lstStyle/>
          <a:p>
            <a:pPr marL="0" indent="0">
              <a:buNone/>
            </a:pPr>
            <a:r>
              <a:rPr lang="tr-TR" sz="2400" b="1" dirty="0" smtClean="0"/>
              <a:t>GEÇİCİ </a:t>
            </a:r>
            <a:r>
              <a:rPr lang="tr-TR" sz="2400" b="1" dirty="0"/>
              <a:t>MADDE 4 – </a:t>
            </a:r>
            <a:endParaRPr lang="tr-TR" sz="2400" b="1" dirty="0" smtClean="0"/>
          </a:p>
          <a:p>
            <a:pPr marL="0" indent="0">
              <a:buNone/>
            </a:pPr>
            <a:r>
              <a:rPr lang="tr-TR" sz="2400" dirty="0" smtClean="0"/>
              <a:t>Bu </a:t>
            </a:r>
            <a:r>
              <a:rPr lang="tr-TR" sz="2400" dirty="0"/>
              <a:t>Kanunun 8 inci maddesinde belirtilen çok tehlikeli sınıfta yer alan işyerlerinde </a:t>
            </a:r>
            <a:r>
              <a:rPr lang="tr-TR" sz="2400" b="1" dirty="0"/>
              <a:t>(A)</a:t>
            </a:r>
            <a:r>
              <a:rPr lang="tr-TR" sz="2400" dirty="0"/>
              <a:t> sınıfı belgeye sahip iş güvenliği uzmanı görevlendirme yükümlülüğü, bu işyerlerinde Kanunun yürürlüğe girdiği tarihten itibaren dört yıl süreyle </a:t>
            </a:r>
            <a:r>
              <a:rPr lang="tr-TR" sz="2400" b="1" dirty="0"/>
              <a:t>(B)</a:t>
            </a:r>
            <a:r>
              <a:rPr lang="tr-TR" sz="2400" dirty="0"/>
              <a:t> sınıfı belgeye sahip iş güvenliği uzmanı görevlendirilmesi; </a:t>
            </a:r>
            <a:endParaRPr lang="tr-TR" sz="2400" dirty="0" smtClean="0"/>
          </a:p>
          <a:p>
            <a:pPr marL="0" indent="0">
              <a:buNone/>
            </a:pPr>
            <a:endParaRPr lang="tr-TR" sz="2400" dirty="0" smtClean="0"/>
          </a:p>
          <a:p>
            <a:pPr marL="0" indent="0">
              <a:buNone/>
            </a:pPr>
            <a:r>
              <a:rPr lang="tr-TR" sz="2400" dirty="0" smtClean="0"/>
              <a:t>tehlikeli </a:t>
            </a:r>
            <a:r>
              <a:rPr lang="tr-TR" sz="2400" dirty="0"/>
              <a:t>sınıfta yer alan işyerlerinde ise (B) sınıfı belgeye sahip iş güvenliği uzmanı görevlendirme </a:t>
            </a:r>
            <a:r>
              <a:rPr lang="tr-TR" sz="2400" dirty="0" smtClean="0"/>
              <a:t>yükümlülüğü, bu </a:t>
            </a:r>
            <a:r>
              <a:rPr lang="tr-TR" sz="2400" dirty="0"/>
              <a:t>işyerlerinde Kanunun yürürlüğe girdiği tarihten itibaren üç yıl süreyle </a:t>
            </a:r>
            <a:r>
              <a:rPr lang="tr-TR" sz="2400" b="1" dirty="0"/>
              <a:t>(C)</a:t>
            </a:r>
            <a:r>
              <a:rPr lang="tr-TR" sz="2400" dirty="0"/>
              <a:t> sınıfı belgeye sahip iş güvenliği uzmanı görevlendirilmesi kaydıyla yerine getirilmiş sayılır.</a:t>
            </a:r>
          </a:p>
          <a:p>
            <a:pPr marL="0" indent="0">
              <a:buNone/>
            </a:pPr>
            <a:endParaRPr lang="tr-TR" sz="2400" dirty="0"/>
          </a:p>
        </p:txBody>
      </p:sp>
      <p:sp>
        <p:nvSpPr>
          <p:cNvPr id="4" name="Dikdörtgen 3"/>
          <p:cNvSpPr/>
          <p:nvPr/>
        </p:nvSpPr>
        <p:spPr>
          <a:xfrm>
            <a:off x="2771800" y="1870607"/>
            <a:ext cx="1800429" cy="369332"/>
          </a:xfrm>
          <a:prstGeom prst="rect">
            <a:avLst/>
          </a:prstGeom>
        </p:spPr>
        <p:txBody>
          <a:bodyPr wrap="none">
            <a:spAutoFit/>
          </a:bodyPr>
          <a:lstStyle/>
          <a:p>
            <a:r>
              <a:rPr lang="tr-TR" b="1" dirty="0"/>
              <a:t>(Y.T: </a:t>
            </a:r>
            <a:r>
              <a:rPr lang="tr-TR" b="1" dirty="0" smtClean="0"/>
              <a:t>30.06.2012 </a:t>
            </a:r>
            <a:r>
              <a:rPr lang="tr-TR" b="1" dirty="0"/>
              <a:t>)</a:t>
            </a:r>
          </a:p>
        </p:txBody>
      </p:sp>
    </p:spTree>
    <p:extLst>
      <p:ext uri="{BB962C8B-B14F-4D97-AF65-F5344CB8AC3E}">
        <p14:creationId xmlns:p14="http://schemas.microsoft.com/office/powerpoint/2010/main" val="2103107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620688"/>
            <a:ext cx="8229600" cy="1143000"/>
          </a:xfrm>
        </p:spPr>
        <p:txBody>
          <a:bodyPr>
            <a:noAutofit/>
          </a:bodyPr>
          <a:lstStyle/>
          <a:p>
            <a:r>
              <a:rPr lang="tr-TR" sz="3200" b="1" dirty="0"/>
              <a:t>Mevcut sertifika ve belgeler ile ihtar puanları</a:t>
            </a:r>
            <a:r>
              <a:rPr lang="tr-TR" sz="3200" dirty="0"/>
              <a:t/>
            </a:r>
            <a:br>
              <a:rPr lang="tr-TR" sz="3200" dirty="0"/>
            </a:br>
            <a:endParaRPr lang="tr-TR" sz="3200" dirty="0"/>
          </a:p>
        </p:txBody>
      </p:sp>
      <p:sp>
        <p:nvSpPr>
          <p:cNvPr id="3" name="İçerik Yer Tutucusu 2"/>
          <p:cNvSpPr>
            <a:spLocks noGrp="1"/>
          </p:cNvSpPr>
          <p:nvPr>
            <p:ph idx="1"/>
          </p:nvPr>
        </p:nvSpPr>
        <p:spPr>
          <a:xfrm>
            <a:off x="179512" y="1772816"/>
            <a:ext cx="8784976" cy="4752528"/>
          </a:xfrm>
        </p:spPr>
        <p:txBody>
          <a:bodyPr>
            <a:normAutofit/>
          </a:bodyPr>
          <a:lstStyle/>
          <a:p>
            <a:pPr marL="0" indent="0">
              <a:buNone/>
            </a:pPr>
            <a:r>
              <a:rPr lang="tr-TR" sz="2000" b="1" dirty="0" smtClean="0"/>
              <a:t>GEÇİCİ </a:t>
            </a:r>
            <a:r>
              <a:rPr lang="tr-TR" sz="2000" b="1" dirty="0"/>
              <a:t>MADDE 5 – </a:t>
            </a:r>
            <a:endParaRPr lang="tr-TR" sz="2000" b="1" dirty="0" smtClean="0"/>
          </a:p>
          <a:p>
            <a:pPr marL="0" indent="0">
              <a:buNone/>
            </a:pPr>
            <a:r>
              <a:rPr lang="tr-TR" sz="2000" dirty="0" smtClean="0"/>
              <a:t>(</a:t>
            </a:r>
            <a:r>
              <a:rPr lang="tr-TR" sz="2000" dirty="0"/>
              <a:t>1) Bu Kanunun yayımı tarihinden önce Bakanlıkça verilen işyeri hekimliği, iş güvenliği uzmanlığı ve işyeri hemşiresi sertifikası veya belgesi ile Türk Tabipleri Birliği tarafından verilen işyeri hekimliği sertifikası sahiplerinden belgeleri geçersiz sayılanlar, mevcut belge veya sertifikalarını bu Kanunun yayımından itibaren bir yıl içinde Bakanlıkça düzenlenecek belge ile değiştirmeleri şartıyla bu Kanunla verilen bütün hak ve yetkileri kullanabilirler. </a:t>
            </a:r>
            <a:endParaRPr lang="tr-TR" sz="2000" dirty="0" smtClean="0"/>
          </a:p>
          <a:p>
            <a:pPr marL="0" indent="0">
              <a:buNone/>
            </a:pPr>
            <a:r>
              <a:rPr lang="tr-TR" sz="2000" dirty="0" smtClean="0"/>
              <a:t>Aynı </a:t>
            </a:r>
            <a:r>
              <a:rPr lang="tr-TR" sz="2000" dirty="0"/>
              <a:t>tarihten önce eğitim kurumlarınca verilen işyeri hekimliği ve iş güvenliği uzmanlığı eğitimlerini tamamlayanlardan eğitimleri geçersiz sayılanlar ilgili mevzuata göre sınava girmeye hak kazanırlar. Hak sahipliğinin tespitinde Bakanlık kayıtları esas alınır.</a:t>
            </a:r>
          </a:p>
          <a:p>
            <a:pPr marL="0" indent="0">
              <a:buNone/>
            </a:pPr>
            <a:r>
              <a:rPr lang="tr-TR" sz="2000" dirty="0"/>
              <a:t>(2) Bu Kanunun yayımı tarihinden önce haklarında kesinleşmiş yargı kararı bulunmayan eğitim kurumu ve ortak sağlık ve güvenlik birimlerine uygulanan ihtar puanları, kayıtlarda yer alan haliyle yeni yapılacak düzenlemeye aktarılır.</a:t>
            </a:r>
          </a:p>
          <a:p>
            <a:pPr marL="0" indent="0">
              <a:buNone/>
            </a:pPr>
            <a:endParaRPr lang="tr-TR" sz="2000" dirty="0"/>
          </a:p>
        </p:txBody>
      </p:sp>
      <p:sp>
        <p:nvSpPr>
          <p:cNvPr id="4" name="Dikdörtgen 3"/>
          <p:cNvSpPr/>
          <p:nvPr/>
        </p:nvSpPr>
        <p:spPr>
          <a:xfrm>
            <a:off x="2339752" y="1772816"/>
            <a:ext cx="1800429" cy="369332"/>
          </a:xfrm>
          <a:prstGeom prst="rect">
            <a:avLst/>
          </a:prstGeom>
        </p:spPr>
        <p:txBody>
          <a:bodyPr wrap="none">
            <a:spAutoFit/>
          </a:bodyPr>
          <a:lstStyle/>
          <a:p>
            <a:r>
              <a:rPr lang="tr-TR" b="1" dirty="0"/>
              <a:t>(Y.T: </a:t>
            </a:r>
            <a:r>
              <a:rPr lang="tr-TR" b="1" dirty="0" smtClean="0"/>
              <a:t>30.06.2012 </a:t>
            </a:r>
            <a:r>
              <a:rPr lang="tr-TR" b="1" dirty="0"/>
              <a:t>)</a:t>
            </a:r>
          </a:p>
        </p:txBody>
      </p:sp>
    </p:spTree>
    <p:extLst>
      <p:ext uri="{BB962C8B-B14F-4D97-AF65-F5344CB8AC3E}">
        <p14:creationId xmlns:p14="http://schemas.microsoft.com/office/powerpoint/2010/main" val="2663549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692696"/>
            <a:ext cx="8229600" cy="1143000"/>
          </a:xfrm>
        </p:spPr>
        <p:txBody>
          <a:bodyPr>
            <a:noAutofit/>
          </a:bodyPr>
          <a:lstStyle/>
          <a:p>
            <a:r>
              <a:rPr lang="tr-TR" sz="2400" b="1" dirty="0"/>
              <a:t>İşyeri hekimliği yapan kurum tabiplerine yapılan ücret ödemeleri</a:t>
            </a:r>
            <a:r>
              <a:rPr lang="tr-TR" sz="2400" dirty="0"/>
              <a:t/>
            </a:r>
            <a:br>
              <a:rPr lang="tr-TR" sz="2400" dirty="0"/>
            </a:br>
            <a:endParaRPr lang="tr-TR" sz="2400" dirty="0"/>
          </a:p>
        </p:txBody>
      </p:sp>
      <p:sp>
        <p:nvSpPr>
          <p:cNvPr id="3" name="İçerik Yer Tutucusu 2"/>
          <p:cNvSpPr>
            <a:spLocks noGrp="1"/>
          </p:cNvSpPr>
          <p:nvPr>
            <p:ph idx="1"/>
          </p:nvPr>
        </p:nvSpPr>
        <p:spPr>
          <a:xfrm>
            <a:off x="179512" y="1935480"/>
            <a:ext cx="8784976" cy="4389120"/>
          </a:xfrm>
        </p:spPr>
        <p:txBody>
          <a:bodyPr>
            <a:normAutofit/>
          </a:bodyPr>
          <a:lstStyle/>
          <a:p>
            <a:pPr marL="0" indent="0">
              <a:buNone/>
            </a:pPr>
            <a:r>
              <a:rPr lang="tr-TR" sz="2000" b="1" dirty="0" smtClean="0"/>
              <a:t>GEÇİCİ </a:t>
            </a:r>
            <a:r>
              <a:rPr lang="tr-TR" sz="2000" b="1" dirty="0"/>
              <a:t>MADDE 6 – </a:t>
            </a:r>
            <a:endParaRPr lang="tr-TR" sz="2000" b="1" dirty="0" smtClean="0"/>
          </a:p>
          <a:p>
            <a:pPr marL="0" indent="0">
              <a:buNone/>
            </a:pPr>
            <a:r>
              <a:rPr lang="tr-TR" sz="2000" dirty="0" smtClean="0"/>
              <a:t>(</a:t>
            </a:r>
            <a:r>
              <a:rPr lang="tr-TR" sz="2000" dirty="0"/>
              <a:t>1) Kamu kurum ve kuruluşları ile mahalli idarelerde gerçekleştirilmiş olan işyeri hekimliği ücreti ödemeleri nedeniyle kamu görevlileri hakkında idari veya mali yargılama ve takibat yapılamaz, başlatılanlar işlemden kaldırılır, bu ödemeler geriye tahsil ve tazmin konusu edilemez.</a:t>
            </a:r>
          </a:p>
          <a:p>
            <a:pPr marL="0" indent="0">
              <a:buNone/>
            </a:pPr>
            <a:endParaRPr lang="tr-TR" sz="2000" dirty="0"/>
          </a:p>
        </p:txBody>
      </p:sp>
      <p:sp>
        <p:nvSpPr>
          <p:cNvPr id="4" name="Dikdörtgen 3"/>
          <p:cNvSpPr/>
          <p:nvPr/>
        </p:nvSpPr>
        <p:spPr>
          <a:xfrm>
            <a:off x="2339752" y="1916832"/>
            <a:ext cx="1800429" cy="369332"/>
          </a:xfrm>
          <a:prstGeom prst="rect">
            <a:avLst/>
          </a:prstGeom>
        </p:spPr>
        <p:txBody>
          <a:bodyPr wrap="none">
            <a:spAutoFit/>
          </a:bodyPr>
          <a:lstStyle/>
          <a:p>
            <a:r>
              <a:rPr lang="tr-TR" b="1" dirty="0"/>
              <a:t>(Y.T: </a:t>
            </a:r>
            <a:r>
              <a:rPr lang="tr-TR" b="1" dirty="0" smtClean="0"/>
              <a:t>30.06.2012 </a:t>
            </a:r>
            <a:r>
              <a:rPr lang="tr-TR" b="1" dirty="0"/>
              <a:t>)</a:t>
            </a:r>
          </a:p>
        </p:txBody>
      </p:sp>
    </p:spTree>
    <p:extLst>
      <p:ext uri="{BB962C8B-B14F-4D97-AF65-F5344CB8AC3E}">
        <p14:creationId xmlns:p14="http://schemas.microsoft.com/office/powerpoint/2010/main" val="3185477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buNone/>
            </a:pPr>
            <a:r>
              <a:rPr lang="tr-TR" sz="2000" b="1" dirty="0"/>
              <a:t>GEÇİCİ MADDE 7 – </a:t>
            </a:r>
            <a:endParaRPr lang="tr-TR" sz="2000" b="1" dirty="0" smtClean="0"/>
          </a:p>
          <a:p>
            <a:pPr marL="0" indent="0">
              <a:buNone/>
            </a:pPr>
            <a:r>
              <a:rPr lang="tr-TR" sz="2000" dirty="0" smtClean="0"/>
              <a:t>(</a:t>
            </a:r>
            <a:r>
              <a:rPr lang="tr-TR" sz="2000" dirty="0"/>
              <a:t>1) Bu Kanunun yayımı tarihinde Baş İş Müfettişi kadrolarında bulunanlar, hiçbir işleme gerek kalmaksızın İş Başmüfettişi kadrolarına atanmış sayılır.</a:t>
            </a:r>
          </a:p>
          <a:p>
            <a:pPr marL="0" indent="0">
              <a:buNone/>
            </a:pPr>
            <a:endParaRPr lang="tr-TR" sz="2000" dirty="0"/>
          </a:p>
        </p:txBody>
      </p:sp>
      <p:sp>
        <p:nvSpPr>
          <p:cNvPr id="4" name="Dikdörtgen 3"/>
          <p:cNvSpPr/>
          <p:nvPr/>
        </p:nvSpPr>
        <p:spPr>
          <a:xfrm>
            <a:off x="2483539" y="1907540"/>
            <a:ext cx="1800429" cy="369332"/>
          </a:xfrm>
          <a:prstGeom prst="rect">
            <a:avLst/>
          </a:prstGeom>
        </p:spPr>
        <p:txBody>
          <a:bodyPr wrap="none">
            <a:spAutoFit/>
          </a:bodyPr>
          <a:lstStyle/>
          <a:p>
            <a:r>
              <a:rPr lang="tr-TR" b="1" dirty="0"/>
              <a:t>(Y.T: </a:t>
            </a:r>
            <a:r>
              <a:rPr lang="tr-TR" b="1" dirty="0" smtClean="0"/>
              <a:t>30.06.2012 </a:t>
            </a:r>
            <a:r>
              <a:rPr lang="tr-TR" b="1" dirty="0"/>
              <a:t>)</a:t>
            </a:r>
          </a:p>
        </p:txBody>
      </p:sp>
    </p:spTree>
    <p:extLst>
      <p:ext uri="{BB962C8B-B14F-4D97-AF65-F5344CB8AC3E}">
        <p14:creationId xmlns:p14="http://schemas.microsoft.com/office/powerpoint/2010/main" val="1916516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37648" y="908720"/>
            <a:ext cx="8897682" cy="5760640"/>
          </a:xfrm>
        </p:spPr>
        <p:txBody>
          <a:bodyPr>
            <a:normAutofit fontScale="70000" lnSpcReduction="20000"/>
          </a:bodyPr>
          <a:lstStyle/>
          <a:p>
            <a:pPr marL="0" indent="0">
              <a:buNone/>
            </a:pPr>
            <a:r>
              <a:rPr lang="tr-TR" b="1" dirty="0"/>
              <a:t>GEÇİCİ MADDE 8 – </a:t>
            </a:r>
            <a:endParaRPr lang="tr-TR" b="1" dirty="0" smtClean="0"/>
          </a:p>
          <a:p>
            <a:pPr marL="0" indent="0">
              <a:buNone/>
            </a:pPr>
            <a:r>
              <a:rPr lang="tr-TR" dirty="0" smtClean="0"/>
              <a:t>(</a:t>
            </a:r>
            <a:r>
              <a:rPr lang="tr-TR" dirty="0"/>
              <a:t>1) Bu Kanunun yayımlandığı tarihte İş Sağlığı ve Güvenliği Merkez Müdürlüğünde İşçi Sağlığı ve İş Güvenliği Enstitü Müdürü ile İşçi Sağlığı ve İş Güvenliği Enstitü Müdür Yardımcısı unvanlı kadrolarda bulunanların görevleri, bu Kanunun yayımlandığı tarihte sona erer ve bunlar en geç bir ay içinde derece ve kademelerine uygun diğer kadrolara atanır. Bunlar, yeni bir kadroya atanıncaya kadar, eski kadrolarına ait aylık, ek gösterge ve her türlü zam ve tazminatlar ile diğer mali haklarını almaya devam eder. </a:t>
            </a:r>
            <a:endParaRPr lang="tr-TR" dirty="0" smtClean="0"/>
          </a:p>
          <a:p>
            <a:pPr marL="0" indent="0">
              <a:buNone/>
            </a:pPr>
            <a:r>
              <a:rPr lang="tr-TR" dirty="0" smtClean="0"/>
              <a:t>Söz </a:t>
            </a:r>
            <a:r>
              <a:rPr lang="tr-TR" dirty="0"/>
              <a:t>konusu personelin atandıkları tarih itibarıyla eski kadrolarına ilişkin olarak en son ayda aldıkları aylık, ek gösterge, her türlü zam ve tazminatları, ek ödeme ve benzeri adlarla yapılan her türlü ödemelerin (ilgili </a:t>
            </a:r>
            <a:r>
              <a:rPr lang="tr-TR" dirty="0" err="1"/>
              <a:t>mevzuatıuyarınca</a:t>
            </a:r>
            <a:r>
              <a:rPr lang="tr-TR" dirty="0"/>
              <a:t> fiili çalışmaya </a:t>
            </a:r>
            <a:r>
              <a:rPr lang="tr-TR" dirty="0" err="1"/>
              <a:t>bağlıfazla</a:t>
            </a:r>
            <a:r>
              <a:rPr lang="tr-TR" dirty="0"/>
              <a:t> mesai ücreti ve ek ders ücreti hariç) toplam net tutarının (bu tutar sabit bir değer olarak esas alınır); yeni </a:t>
            </a:r>
            <a:r>
              <a:rPr lang="tr-TR" dirty="0" err="1"/>
              <a:t>atandıklarıkadrolara</a:t>
            </a:r>
            <a:r>
              <a:rPr lang="tr-TR" dirty="0"/>
              <a:t> ilişkin olarak yapılan aylık, ek gösterge, her türlü zam ve tazminatları, ek ödeme ve benzeri adlarla yapılan her türlü ödemelerin (ilgili </a:t>
            </a:r>
            <a:r>
              <a:rPr lang="tr-TR" dirty="0" err="1"/>
              <a:t>mevzuatıuyarınca</a:t>
            </a:r>
            <a:r>
              <a:rPr lang="tr-TR" dirty="0"/>
              <a:t> fiili çalışmaya </a:t>
            </a:r>
            <a:r>
              <a:rPr lang="tr-TR" dirty="0" err="1"/>
              <a:t>bağlıfazla</a:t>
            </a:r>
            <a:r>
              <a:rPr lang="tr-TR" dirty="0"/>
              <a:t> mesai ücreti ve ek ders ücreti hariç) toplam net tutarından fazla </a:t>
            </a:r>
            <a:r>
              <a:rPr lang="tr-TR" dirty="0" err="1"/>
              <a:t>olmasıhâlinde</a:t>
            </a:r>
            <a:r>
              <a:rPr lang="tr-TR" dirty="0"/>
              <a:t> aradaki fark tutarı, herhangi bir vergi ve kesintiye tabi tutulmaksızın fark kapanıncaya kadar ayrıca tazminat olarak ödenir. Atandıkları kadro unvanlarında isteğe bağlı olarak herhangi bir değişiklik olanlarla kendi istekleriyle başka kurumlara atananlara fark tazminatı ödenmesine son verilir.</a:t>
            </a:r>
          </a:p>
          <a:p>
            <a:pPr marL="0" indent="0">
              <a:buNone/>
            </a:pPr>
            <a:endParaRPr lang="tr-TR" dirty="0" smtClean="0"/>
          </a:p>
          <a:p>
            <a:pPr marL="0" indent="0">
              <a:buNone/>
            </a:pPr>
            <a:r>
              <a:rPr lang="tr-TR" dirty="0" smtClean="0"/>
              <a:t>(</a:t>
            </a:r>
            <a:r>
              <a:rPr lang="tr-TR" dirty="0"/>
              <a:t>2) Bu Kanuna ekli listelerde ihdas edilen kadrolardan boş bulunan 20 İş Sağlığı ve Güvenliği Uzmanı, 100 İş Sağlığı ve Güvenliği Uzman Yardımcısı, 40 Memur, 40 Veri Hazırlama ve Kontrol İşletmeni ve 10 Mühendis kadrosuna, 21/12/2011 tarihli ve 6260 sayılı 2012 yılı Merkezi Yönetim Bütçe Kanundaki sınırlamalara tabi olmadan 2012 yılı içinde atama yapılabilir.</a:t>
            </a:r>
          </a:p>
          <a:p>
            <a:pPr marL="0" indent="0">
              <a:buNone/>
            </a:pPr>
            <a:endParaRPr lang="tr-TR" dirty="0"/>
          </a:p>
        </p:txBody>
      </p:sp>
      <p:sp>
        <p:nvSpPr>
          <p:cNvPr id="4" name="Dikdörtgen 3"/>
          <p:cNvSpPr/>
          <p:nvPr/>
        </p:nvSpPr>
        <p:spPr>
          <a:xfrm>
            <a:off x="2123728" y="836712"/>
            <a:ext cx="1800429" cy="369332"/>
          </a:xfrm>
          <a:prstGeom prst="rect">
            <a:avLst/>
          </a:prstGeom>
        </p:spPr>
        <p:txBody>
          <a:bodyPr wrap="none">
            <a:spAutoFit/>
          </a:bodyPr>
          <a:lstStyle/>
          <a:p>
            <a:r>
              <a:rPr lang="tr-TR" b="1" dirty="0"/>
              <a:t>(Y.T: </a:t>
            </a:r>
            <a:r>
              <a:rPr lang="tr-TR" b="1" dirty="0" smtClean="0"/>
              <a:t>30.06.2012 </a:t>
            </a:r>
            <a:r>
              <a:rPr lang="tr-TR" b="1" dirty="0"/>
              <a:t>)</a:t>
            </a:r>
          </a:p>
        </p:txBody>
      </p:sp>
    </p:spTree>
    <p:extLst>
      <p:ext uri="{BB962C8B-B14F-4D97-AF65-F5344CB8AC3E}">
        <p14:creationId xmlns:p14="http://schemas.microsoft.com/office/powerpoint/2010/main" val="547350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260648"/>
            <a:ext cx="8229600" cy="1143000"/>
          </a:xfrm>
        </p:spPr>
        <p:txBody>
          <a:bodyPr>
            <a:normAutofit/>
          </a:bodyPr>
          <a:lstStyle/>
          <a:p>
            <a:r>
              <a:rPr lang="tr-TR" sz="3600" b="1" dirty="0" smtClean="0"/>
              <a:t>Yürürlük</a:t>
            </a:r>
            <a:endParaRPr lang="tr-TR" sz="3600" dirty="0"/>
          </a:p>
        </p:txBody>
      </p:sp>
      <p:sp>
        <p:nvSpPr>
          <p:cNvPr id="3" name="İçerik Yer Tutucusu 2"/>
          <p:cNvSpPr>
            <a:spLocks noGrp="1"/>
          </p:cNvSpPr>
          <p:nvPr>
            <p:ph idx="1"/>
          </p:nvPr>
        </p:nvSpPr>
        <p:spPr>
          <a:xfrm>
            <a:off x="179512" y="1556792"/>
            <a:ext cx="8964488" cy="4968552"/>
          </a:xfrm>
        </p:spPr>
        <p:txBody>
          <a:bodyPr>
            <a:normAutofit/>
          </a:bodyPr>
          <a:lstStyle/>
          <a:p>
            <a:pPr marL="0" indent="0">
              <a:buNone/>
            </a:pPr>
            <a:r>
              <a:rPr lang="tr-TR" sz="2000" b="1" dirty="0" smtClean="0"/>
              <a:t>MADDE </a:t>
            </a:r>
            <a:r>
              <a:rPr lang="tr-TR" sz="2000" b="1" dirty="0"/>
              <a:t>38 – </a:t>
            </a:r>
            <a:r>
              <a:rPr lang="tr-TR" sz="2000" dirty="0"/>
              <a:t>(1) Bu Kanunun;</a:t>
            </a:r>
          </a:p>
          <a:p>
            <a:pPr marL="0" indent="0">
              <a:buNone/>
            </a:pPr>
            <a:r>
              <a:rPr lang="tr-TR" sz="2000" dirty="0"/>
              <a:t>a) </a:t>
            </a:r>
            <a:r>
              <a:rPr lang="tr-TR" sz="2000" dirty="0">
                <a:hlinkClick r:id="rId2" action="ppaction://hlinksldjump"/>
              </a:rPr>
              <a:t>6,</a:t>
            </a:r>
            <a:r>
              <a:rPr lang="tr-TR" sz="2000" dirty="0"/>
              <a:t> </a:t>
            </a:r>
            <a:r>
              <a:rPr lang="tr-TR" sz="2000" dirty="0">
                <a:hlinkClick r:id="rId3" action="ppaction://hlinksldjump"/>
              </a:rPr>
              <a:t>7 </a:t>
            </a:r>
            <a:r>
              <a:rPr lang="tr-TR" sz="2000" dirty="0"/>
              <a:t>ve </a:t>
            </a:r>
            <a:r>
              <a:rPr lang="tr-TR" sz="2000" dirty="0">
                <a:hlinkClick r:id="rId4" action="ppaction://hlinksldjump"/>
              </a:rPr>
              <a:t>8</a:t>
            </a:r>
            <a:r>
              <a:rPr lang="tr-TR" sz="2000" dirty="0"/>
              <a:t> inci maddeleri;</a:t>
            </a:r>
          </a:p>
          <a:p>
            <a:pPr marL="365760" lvl="1" indent="0">
              <a:buNone/>
            </a:pPr>
            <a:r>
              <a:rPr lang="tr-TR" sz="2000" dirty="0"/>
              <a:t>1) Kamu kurumları ile 50’den az çalışanı olan ve az tehlikeli sınıfta yer alan işyerleri için yayımı tarihinden itibaren iki yıl sonra,</a:t>
            </a:r>
          </a:p>
          <a:p>
            <a:pPr marL="365760" lvl="1" indent="0">
              <a:buNone/>
            </a:pPr>
            <a:endParaRPr lang="tr-TR" sz="2000" dirty="0" smtClean="0"/>
          </a:p>
          <a:p>
            <a:pPr marL="365760" lvl="1" indent="0">
              <a:buNone/>
            </a:pPr>
            <a:r>
              <a:rPr lang="tr-TR" sz="2000" dirty="0" smtClean="0"/>
              <a:t>2</a:t>
            </a:r>
            <a:r>
              <a:rPr lang="tr-TR" sz="2000" dirty="0"/>
              <a:t>) 50’den az çalışanı olan tehlikeli ve çok tehlikeli sınıfta yer alan işyerleri için yayımı tarihinden itibaren bir yıl sonra,</a:t>
            </a:r>
          </a:p>
          <a:p>
            <a:pPr marL="365760" lvl="1" indent="0">
              <a:buNone/>
            </a:pPr>
            <a:endParaRPr lang="tr-TR" sz="2000" dirty="0" smtClean="0"/>
          </a:p>
          <a:p>
            <a:pPr marL="365760" lvl="1" indent="0">
              <a:buNone/>
            </a:pPr>
            <a:r>
              <a:rPr lang="tr-TR" sz="2000" dirty="0" smtClean="0"/>
              <a:t>3</a:t>
            </a:r>
            <a:r>
              <a:rPr lang="tr-TR" sz="2000" dirty="0"/>
              <a:t>) Diğer işyerleri için yayımı tarihinden itibaren altı ay sonra,</a:t>
            </a:r>
          </a:p>
          <a:p>
            <a:pPr marL="0" indent="0">
              <a:buNone/>
            </a:pPr>
            <a:endParaRPr lang="tr-TR" sz="2000" dirty="0" smtClean="0"/>
          </a:p>
          <a:p>
            <a:pPr marL="0" indent="0">
              <a:buNone/>
            </a:pPr>
            <a:r>
              <a:rPr lang="tr-TR" sz="2000" dirty="0" smtClean="0"/>
              <a:t>b</a:t>
            </a:r>
            <a:r>
              <a:rPr lang="tr-TR" sz="2000" dirty="0"/>
              <a:t>) 9, 31, 33, 34, 35, 36 ve 38 inci maddeleri ile geçici 4, geçici 5, geçici 6, geçici 7 ve geçici 8 inci maddeleri yayımı tarihinde,</a:t>
            </a:r>
          </a:p>
          <a:p>
            <a:pPr marL="0" indent="0">
              <a:buNone/>
            </a:pPr>
            <a:endParaRPr lang="tr-TR" sz="2000" dirty="0" smtClean="0"/>
          </a:p>
          <a:p>
            <a:pPr marL="0" indent="0">
              <a:buNone/>
            </a:pPr>
            <a:r>
              <a:rPr lang="tr-TR" sz="2000" dirty="0" smtClean="0"/>
              <a:t>c</a:t>
            </a:r>
            <a:r>
              <a:rPr lang="tr-TR" sz="2000" dirty="0"/>
              <a:t>) Diğer maddeleri yayımı tarihinden itibaren altı ay </a:t>
            </a:r>
            <a:r>
              <a:rPr lang="tr-TR" sz="2000" dirty="0" smtClean="0"/>
              <a:t>sonra, yürürlüğe </a:t>
            </a:r>
            <a:r>
              <a:rPr lang="tr-TR" sz="2000" dirty="0"/>
              <a:t>girer.</a:t>
            </a:r>
          </a:p>
          <a:p>
            <a:pPr marL="0" indent="0">
              <a:buNone/>
            </a:pPr>
            <a:endParaRPr lang="tr-TR" sz="2000" dirty="0"/>
          </a:p>
        </p:txBody>
      </p:sp>
      <p:sp>
        <p:nvSpPr>
          <p:cNvPr id="4" name="Dikdörtgen 3"/>
          <p:cNvSpPr/>
          <p:nvPr/>
        </p:nvSpPr>
        <p:spPr>
          <a:xfrm>
            <a:off x="2411760" y="836712"/>
            <a:ext cx="3672408" cy="523220"/>
          </a:xfrm>
          <a:prstGeom prst="rect">
            <a:avLst/>
          </a:prstGeom>
        </p:spPr>
        <p:txBody>
          <a:bodyPr wrap="square">
            <a:spAutoFit/>
          </a:bodyPr>
          <a:lstStyle/>
          <a:p>
            <a:r>
              <a:rPr lang="tr-TR" sz="2800" b="1" dirty="0"/>
              <a:t>(Y.T: </a:t>
            </a:r>
            <a:r>
              <a:rPr lang="tr-TR" sz="2800" b="1" dirty="0" smtClean="0"/>
              <a:t>30.06.2012 </a:t>
            </a:r>
            <a:r>
              <a:rPr lang="tr-TR" sz="2800" b="1" dirty="0"/>
              <a:t>)</a:t>
            </a:r>
          </a:p>
        </p:txBody>
      </p:sp>
    </p:spTree>
    <p:extLst>
      <p:ext uri="{BB962C8B-B14F-4D97-AF65-F5344CB8AC3E}">
        <p14:creationId xmlns:p14="http://schemas.microsoft.com/office/powerpoint/2010/main" val="2776720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1196752"/>
            <a:ext cx="8229600" cy="1143000"/>
          </a:xfrm>
        </p:spPr>
        <p:txBody>
          <a:bodyPr>
            <a:normAutofit fontScale="90000"/>
          </a:bodyPr>
          <a:lstStyle/>
          <a:p>
            <a:r>
              <a:rPr lang="tr-TR" b="1" dirty="0"/>
              <a:t>Tanımlar</a:t>
            </a:r>
            <a:r>
              <a:rPr lang="tr-TR" dirty="0"/>
              <a:t/>
            </a:r>
            <a:br>
              <a:rPr lang="tr-TR" dirty="0"/>
            </a:br>
            <a:endParaRPr lang="tr-TR" dirty="0"/>
          </a:p>
        </p:txBody>
      </p:sp>
      <p:sp>
        <p:nvSpPr>
          <p:cNvPr id="3" name="İçerik Yer Tutucusu 2"/>
          <p:cNvSpPr>
            <a:spLocks noGrp="1"/>
          </p:cNvSpPr>
          <p:nvPr>
            <p:ph idx="1"/>
          </p:nvPr>
        </p:nvSpPr>
        <p:spPr>
          <a:xfrm>
            <a:off x="259133" y="1772816"/>
            <a:ext cx="8676456" cy="1656184"/>
          </a:xfrm>
        </p:spPr>
        <p:txBody>
          <a:bodyPr>
            <a:normAutofit lnSpcReduction="10000"/>
          </a:bodyPr>
          <a:lstStyle/>
          <a:p>
            <a:pPr marL="0" indent="0">
              <a:buNone/>
            </a:pPr>
            <a:r>
              <a:rPr lang="tr-TR" dirty="0">
                <a:solidFill>
                  <a:schemeClr val="accent1">
                    <a:lumMod val="75000"/>
                  </a:schemeClr>
                </a:solidFill>
              </a:rPr>
              <a:t>f) İş güvenliği uzmanı: </a:t>
            </a:r>
            <a:endParaRPr lang="tr-TR" dirty="0" smtClean="0">
              <a:solidFill>
                <a:schemeClr val="accent1">
                  <a:lumMod val="75000"/>
                </a:schemeClr>
              </a:solidFill>
            </a:endParaRPr>
          </a:p>
          <a:p>
            <a:pPr marL="0" indent="0">
              <a:buNone/>
            </a:pPr>
            <a:r>
              <a:rPr lang="tr-TR" dirty="0" smtClean="0"/>
              <a:t>İş </a:t>
            </a:r>
            <a:r>
              <a:rPr lang="tr-TR" dirty="0"/>
              <a:t>sağlığı ve güvenliği alanında görev yapmak üzere Bakanlıkça yetkilendirilmiş, iş güvenliği uzmanlığı belgesine sahip </a:t>
            </a:r>
            <a:r>
              <a:rPr lang="tr-TR" b="1" u="sng" dirty="0"/>
              <a:t>mühendis,</a:t>
            </a:r>
            <a:r>
              <a:rPr lang="tr-TR" dirty="0"/>
              <a:t> </a:t>
            </a:r>
            <a:r>
              <a:rPr lang="tr-TR" b="1" u="sng" dirty="0"/>
              <a:t>mimar</a:t>
            </a:r>
            <a:r>
              <a:rPr lang="tr-TR" dirty="0"/>
              <a:t> veya </a:t>
            </a:r>
            <a:r>
              <a:rPr lang="tr-TR" b="1" u="sng" dirty="0"/>
              <a:t>teknik elemanı</a:t>
            </a:r>
            <a:r>
              <a:rPr lang="tr-TR" dirty="0"/>
              <a:t>,</a:t>
            </a:r>
          </a:p>
          <a:p>
            <a:pPr marL="0" indent="0">
              <a:buNone/>
            </a:pPr>
            <a:endParaRPr lang="tr-TR" dirty="0"/>
          </a:p>
        </p:txBody>
      </p:sp>
      <p:pic>
        <p:nvPicPr>
          <p:cNvPr id="8195" name="Picture 3" descr="C:\Users\bilge\Desktop\masa_ustu\bilge_belgeleri\ek_8_personel_belgeler\aysil_unal_c_belg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39"/>
          <a:stretch/>
        </p:blipFill>
        <p:spPr bwMode="auto">
          <a:xfrm>
            <a:off x="2564920" y="3682485"/>
            <a:ext cx="4064883" cy="298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070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smtClean="0"/>
              <a:t>Yürütme</a:t>
            </a:r>
            <a:endParaRPr lang="tr-TR" sz="3600" dirty="0"/>
          </a:p>
        </p:txBody>
      </p:sp>
      <p:sp>
        <p:nvSpPr>
          <p:cNvPr id="3" name="İçerik Yer Tutucusu 2"/>
          <p:cNvSpPr>
            <a:spLocks noGrp="1"/>
          </p:cNvSpPr>
          <p:nvPr>
            <p:ph idx="1"/>
          </p:nvPr>
        </p:nvSpPr>
        <p:spPr>
          <a:xfrm>
            <a:off x="457200" y="1935480"/>
            <a:ext cx="8229600" cy="1349504"/>
          </a:xfrm>
        </p:spPr>
        <p:txBody>
          <a:bodyPr>
            <a:normAutofit/>
          </a:bodyPr>
          <a:lstStyle/>
          <a:p>
            <a:pPr marL="0" indent="0">
              <a:buNone/>
            </a:pPr>
            <a:r>
              <a:rPr lang="tr-TR" sz="2000" b="1" dirty="0" smtClean="0"/>
              <a:t>MADDE </a:t>
            </a:r>
            <a:r>
              <a:rPr lang="tr-TR" sz="2000" b="1" dirty="0"/>
              <a:t>39 – </a:t>
            </a:r>
            <a:endParaRPr lang="tr-TR" sz="2000" b="1" dirty="0" smtClean="0"/>
          </a:p>
          <a:p>
            <a:pPr marL="0" indent="0">
              <a:buNone/>
            </a:pPr>
            <a:r>
              <a:rPr lang="tr-TR" sz="2000" dirty="0" smtClean="0"/>
              <a:t>(</a:t>
            </a:r>
            <a:r>
              <a:rPr lang="tr-TR" sz="2000" dirty="0"/>
              <a:t>1) Bu Kanun hükümlerini Bakanlar Kurulu yürütür.</a:t>
            </a:r>
          </a:p>
          <a:p>
            <a:pPr marL="0" indent="0">
              <a:buNone/>
            </a:pPr>
            <a:endParaRPr lang="tr-TR" sz="2000" dirty="0"/>
          </a:p>
        </p:txBody>
      </p:sp>
    </p:spTree>
    <p:extLst>
      <p:ext uri="{BB962C8B-B14F-4D97-AF65-F5344CB8AC3E}">
        <p14:creationId xmlns:p14="http://schemas.microsoft.com/office/powerpoint/2010/main" val="1439061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339752" y="980728"/>
            <a:ext cx="4680520" cy="1143000"/>
          </a:xfrm>
        </p:spPr>
        <p:txBody>
          <a:bodyPr/>
          <a:lstStyle/>
          <a:p>
            <a:r>
              <a:rPr lang="tr-TR" dirty="0" smtClean="0"/>
              <a:t>TEŞEKKÜRLER……</a:t>
            </a:r>
            <a:endParaRPr lang="tr-TR" dirty="0"/>
          </a:p>
        </p:txBody>
      </p:sp>
    </p:spTree>
    <p:extLst>
      <p:ext uri="{BB962C8B-B14F-4D97-AF65-F5344CB8AC3E}">
        <p14:creationId xmlns:p14="http://schemas.microsoft.com/office/powerpoint/2010/main" val="2205021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1196752"/>
            <a:ext cx="8229600" cy="1143000"/>
          </a:xfrm>
        </p:spPr>
        <p:txBody>
          <a:bodyPr>
            <a:normAutofit fontScale="90000"/>
          </a:bodyPr>
          <a:lstStyle/>
          <a:p>
            <a:r>
              <a:rPr lang="tr-TR" b="1" dirty="0"/>
              <a:t>Tanımlar</a:t>
            </a:r>
            <a:r>
              <a:rPr lang="tr-TR" dirty="0"/>
              <a:t/>
            </a:r>
            <a:br>
              <a:rPr lang="tr-TR" dirty="0"/>
            </a:br>
            <a:endParaRPr lang="tr-TR" dirty="0"/>
          </a:p>
        </p:txBody>
      </p:sp>
      <p:sp>
        <p:nvSpPr>
          <p:cNvPr id="3" name="İçerik Yer Tutucusu 2"/>
          <p:cNvSpPr>
            <a:spLocks noGrp="1"/>
          </p:cNvSpPr>
          <p:nvPr>
            <p:ph idx="1"/>
          </p:nvPr>
        </p:nvSpPr>
        <p:spPr>
          <a:xfrm>
            <a:off x="467544" y="2276872"/>
            <a:ext cx="8568952" cy="1656184"/>
          </a:xfrm>
        </p:spPr>
        <p:txBody>
          <a:bodyPr>
            <a:normAutofit/>
          </a:bodyPr>
          <a:lstStyle/>
          <a:p>
            <a:pPr marL="0" indent="0">
              <a:buNone/>
            </a:pPr>
            <a:r>
              <a:rPr lang="tr-TR" dirty="0">
                <a:solidFill>
                  <a:schemeClr val="accent1">
                    <a:lumMod val="75000"/>
                  </a:schemeClr>
                </a:solidFill>
              </a:rPr>
              <a:t>s) Teknik eleman</a:t>
            </a:r>
            <a:r>
              <a:rPr lang="tr-TR" dirty="0" smtClean="0">
                <a:solidFill>
                  <a:schemeClr val="accent1">
                    <a:lumMod val="75000"/>
                  </a:schemeClr>
                </a:solidFill>
              </a:rPr>
              <a:t>:</a:t>
            </a:r>
          </a:p>
          <a:p>
            <a:pPr marL="0" indent="0">
              <a:buNone/>
            </a:pPr>
            <a:r>
              <a:rPr lang="tr-TR" dirty="0" smtClean="0"/>
              <a:t> </a:t>
            </a:r>
            <a:r>
              <a:rPr lang="tr-TR" b="1" u="sng" dirty="0"/>
              <a:t>Teknik öğretmen</a:t>
            </a:r>
            <a:r>
              <a:rPr lang="tr-TR" dirty="0"/>
              <a:t>, </a:t>
            </a:r>
            <a:r>
              <a:rPr lang="tr-TR" b="1" dirty="0"/>
              <a:t>fizikçi</a:t>
            </a:r>
            <a:r>
              <a:rPr lang="tr-TR" dirty="0"/>
              <a:t> ve </a:t>
            </a:r>
            <a:r>
              <a:rPr lang="tr-TR" b="1" dirty="0"/>
              <a:t>kimyager</a:t>
            </a:r>
            <a:r>
              <a:rPr lang="tr-TR" dirty="0"/>
              <a:t> unvanına sahip olanlar ile üniversitelerin </a:t>
            </a:r>
            <a:r>
              <a:rPr lang="tr-TR" b="1" u="sng" dirty="0"/>
              <a:t>iş sağlığı ve güvenliği programı </a:t>
            </a:r>
            <a:r>
              <a:rPr lang="tr-TR" dirty="0"/>
              <a:t>mezunlarını,</a:t>
            </a:r>
          </a:p>
          <a:p>
            <a:pPr marL="0" indent="0">
              <a:buNone/>
            </a:pPr>
            <a:endParaRPr lang="tr-TR" dirty="0"/>
          </a:p>
        </p:txBody>
      </p:sp>
      <p:pic>
        <p:nvPicPr>
          <p:cNvPr id="11266" name="Picture 2" descr="http://t0.gstatic.com/images?q=tbn:ANd9GcTHxqCni5JlnM7sG1tmenZxn8JF4iv1Up16coWS54foW_s3uVXt2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3717032"/>
            <a:ext cx="2880320"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63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1196752"/>
            <a:ext cx="8229600" cy="1143000"/>
          </a:xfrm>
        </p:spPr>
        <p:txBody>
          <a:bodyPr>
            <a:normAutofit fontScale="90000"/>
          </a:bodyPr>
          <a:lstStyle/>
          <a:p>
            <a:r>
              <a:rPr lang="tr-TR" b="1" dirty="0"/>
              <a:t>Tanımlar</a:t>
            </a:r>
            <a:r>
              <a:rPr lang="tr-TR" dirty="0"/>
              <a:t/>
            </a:r>
            <a:br>
              <a:rPr lang="tr-TR" dirty="0"/>
            </a:br>
            <a:endParaRPr lang="tr-TR" dirty="0"/>
          </a:p>
        </p:txBody>
      </p:sp>
      <p:sp>
        <p:nvSpPr>
          <p:cNvPr id="3" name="İçerik Yer Tutucusu 2"/>
          <p:cNvSpPr>
            <a:spLocks noGrp="1"/>
          </p:cNvSpPr>
          <p:nvPr>
            <p:ph idx="1"/>
          </p:nvPr>
        </p:nvSpPr>
        <p:spPr>
          <a:xfrm>
            <a:off x="467544" y="2204864"/>
            <a:ext cx="8352928" cy="1656184"/>
          </a:xfrm>
        </p:spPr>
        <p:txBody>
          <a:bodyPr>
            <a:normAutofit lnSpcReduction="10000"/>
          </a:bodyPr>
          <a:lstStyle/>
          <a:p>
            <a:pPr marL="0" indent="0">
              <a:buNone/>
            </a:pPr>
            <a:r>
              <a:rPr lang="tr-TR" dirty="0">
                <a:solidFill>
                  <a:schemeClr val="accent1">
                    <a:lumMod val="75000"/>
                  </a:schemeClr>
                </a:solidFill>
              </a:rPr>
              <a:t>g) İş kazası: </a:t>
            </a:r>
            <a:endParaRPr lang="tr-TR" dirty="0" smtClean="0">
              <a:solidFill>
                <a:schemeClr val="accent1">
                  <a:lumMod val="75000"/>
                </a:schemeClr>
              </a:solidFill>
            </a:endParaRPr>
          </a:p>
          <a:p>
            <a:pPr marL="0" indent="0">
              <a:buNone/>
            </a:pPr>
            <a:r>
              <a:rPr lang="tr-TR" dirty="0" smtClean="0"/>
              <a:t>İşyerinde </a:t>
            </a:r>
            <a:r>
              <a:rPr lang="tr-TR" dirty="0"/>
              <a:t>veya işin yürütümü nedeniyle meydana gelen, ölüme sebebiyet veren veya vücut bütünlüğünü ruhen ya da bedenen özre uğratan olayı,</a:t>
            </a:r>
          </a:p>
          <a:p>
            <a:pPr marL="0" indent="0">
              <a:buNone/>
            </a:pPr>
            <a:endParaRPr lang="tr-TR" dirty="0"/>
          </a:p>
        </p:txBody>
      </p:sp>
      <p:pic>
        <p:nvPicPr>
          <p:cNvPr id="9218" name="Picture 2" descr="http://maveradanismanlik.com/wp-content/uploads/2012/05/iskazasi.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3573016"/>
            <a:ext cx="3096344" cy="3054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070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1196752"/>
            <a:ext cx="8229600" cy="1143000"/>
          </a:xfrm>
        </p:spPr>
        <p:txBody>
          <a:bodyPr>
            <a:normAutofit fontScale="90000"/>
          </a:bodyPr>
          <a:lstStyle/>
          <a:p>
            <a:r>
              <a:rPr lang="tr-TR" b="1" dirty="0"/>
              <a:t>Tanımlar</a:t>
            </a:r>
            <a:r>
              <a:rPr lang="tr-TR" dirty="0"/>
              <a:t/>
            </a:r>
            <a:br>
              <a:rPr lang="tr-TR" dirty="0"/>
            </a:br>
            <a:endParaRPr lang="tr-TR" dirty="0"/>
          </a:p>
        </p:txBody>
      </p:sp>
      <p:sp>
        <p:nvSpPr>
          <p:cNvPr id="3" name="İçerik Yer Tutucusu 2"/>
          <p:cNvSpPr>
            <a:spLocks noGrp="1"/>
          </p:cNvSpPr>
          <p:nvPr>
            <p:ph idx="1"/>
          </p:nvPr>
        </p:nvSpPr>
        <p:spPr>
          <a:xfrm>
            <a:off x="467544" y="2276872"/>
            <a:ext cx="8352928" cy="1656184"/>
          </a:xfrm>
        </p:spPr>
        <p:txBody>
          <a:bodyPr/>
          <a:lstStyle/>
          <a:p>
            <a:pPr marL="0" indent="0">
              <a:buNone/>
            </a:pPr>
            <a:r>
              <a:rPr lang="tr-TR" dirty="0">
                <a:solidFill>
                  <a:schemeClr val="accent1">
                    <a:lumMod val="75000"/>
                  </a:schemeClr>
                </a:solidFill>
              </a:rPr>
              <a:t>ğ) İşveren: </a:t>
            </a:r>
            <a:endParaRPr lang="tr-TR" dirty="0" smtClean="0">
              <a:solidFill>
                <a:schemeClr val="accent1">
                  <a:lumMod val="75000"/>
                </a:schemeClr>
              </a:solidFill>
            </a:endParaRPr>
          </a:p>
          <a:p>
            <a:pPr marL="0" indent="0">
              <a:buNone/>
            </a:pPr>
            <a:r>
              <a:rPr lang="tr-TR" dirty="0" smtClean="0"/>
              <a:t>Çalışan </a:t>
            </a:r>
            <a:r>
              <a:rPr lang="tr-TR" dirty="0"/>
              <a:t>istihdam eden gerçek veya tüzel kişi yahut tüzel kişiliği olmayan kurum ve kuruluşları,</a:t>
            </a:r>
          </a:p>
          <a:p>
            <a:pPr marL="0" indent="0">
              <a:buNone/>
            </a:pPr>
            <a:endParaRPr lang="tr-TR" dirty="0"/>
          </a:p>
        </p:txBody>
      </p:sp>
      <p:pic>
        <p:nvPicPr>
          <p:cNvPr id="10242" name="Picture 2" descr="http://t3.gstatic.com/images?q=tbn:ANd9GcQHolS3aD2YLvbMlLZEgQF3u6pt7piF-2GeHnK-zM1luyoZYUZ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4077072"/>
            <a:ext cx="3189614"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070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836712"/>
            <a:ext cx="8229600" cy="1143000"/>
          </a:xfrm>
        </p:spPr>
        <p:txBody>
          <a:bodyPr>
            <a:normAutofit fontScale="90000"/>
          </a:bodyPr>
          <a:lstStyle/>
          <a:p>
            <a:r>
              <a:rPr lang="tr-TR" b="1" dirty="0"/>
              <a:t>Tanımlar</a:t>
            </a:r>
            <a:r>
              <a:rPr lang="tr-TR" dirty="0"/>
              <a:t/>
            </a:r>
            <a:br>
              <a:rPr lang="tr-TR" dirty="0"/>
            </a:br>
            <a:endParaRPr lang="tr-TR" dirty="0"/>
          </a:p>
        </p:txBody>
      </p:sp>
      <p:sp>
        <p:nvSpPr>
          <p:cNvPr id="3" name="İçerik Yer Tutucusu 2"/>
          <p:cNvSpPr>
            <a:spLocks noGrp="1"/>
          </p:cNvSpPr>
          <p:nvPr>
            <p:ph idx="1"/>
          </p:nvPr>
        </p:nvSpPr>
        <p:spPr>
          <a:xfrm>
            <a:off x="251520" y="1340768"/>
            <a:ext cx="8712968" cy="1656184"/>
          </a:xfrm>
        </p:spPr>
        <p:txBody>
          <a:bodyPr>
            <a:noAutofit/>
          </a:bodyPr>
          <a:lstStyle/>
          <a:p>
            <a:pPr marL="0" indent="0">
              <a:buNone/>
            </a:pPr>
            <a:r>
              <a:rPr lang="tr-TR" dirty="0">
                <a:solidFill>
                  <a:schemeClr val="accent1">
                    <a:lumMod val="75000"/>
                  </a:schemeClr>
                </a:solidFill>
              </a:rPr>
              <a:t>h) İşyeri: </a:t>
            </a:r>
            <a:endParaRPr lang="tr-TR" dirty="0" smtClean="0">
              <a:solidFill>
                <a:schemeClr val="accent1">
                  <a:lumMod val="75000"/>
                </a:schemeClr>
              </a:solidFill>
            </a:endParaRPr>
          </a:p>
          <a:p>
            <a:pPr marL="0" indent="0">
              <a:buNone/>
            </a:pPr>
            <a:r>
              <a:rPr lang="tr-TR" dirty="0" smtClean="0"/>
              <a:t>Mal </a:t>
            </a:r>
            <a:r>
              <a:rPr lang="tr-TR" dirty="0"/>
              <a:t>veya hizmet üretmek amacıyla maddi olan ve olmayan unsurlar ile çalışanın birlikte örgütlendiği, işverenin işyerinde ürettiği mal veya hizmet ile nitelik yönünden bağlılığı bulunan ve aynı yönetim altında örgütlenen işyerine bağlı yerler ile dinlenme, çocuk emzirme, yemek, uyku, yıkanma, muayene ve bakım, beden ve mesleki eğitim yerleri ve avlu gibi diğer eklentiler ve araçları da içeren organizasyonu,</a:t>
            </a:r>
          </a:p>
          <a:p>
            <a:pPr marL="0" indent="0">
              <a:buNone/>
            </a:pPr>
            <a:endParaRPr lang="tr-TR" dirty="0"/>
          </a:p>
        </p:txBody>
      </p:sp>
      <p:pic>
        <p:nvPicPr>
          <p:cNvPr id="11266" name="Picture 2" descr="http://t0.gstatic.com/images?q=tbn:ANd9GcRQ-0H_wa5u7gBrGsKyn5mNb76WaO7OQhfi4UXJ94YYwvn-_F5PdbQuxxKDt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866456"/>
            <a:ext cx="2533650" cy="1809751"/>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t3.gstatic.com/images?q=tbn:ANd9GcSMtI6OXx1t27wP9CqowyMRD4P3YWPFLlNrtvn_4TKoEbPB74S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4866456"/>
            <a:ext cx="1809751" cy="1809751"/>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t2.gstatic.com/images?q=tbn:ANd9GcSUvY4ffqV1CfTx7o5r7GD6MnTAKaVF-IseM-NuT94pBi1aE2W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59" y="4866456"/>
            <a:ext cx="2425439" cy="1809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070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1196752"/>
            <a:ext cx="8229600" cy="1143000"/>
          </a:xfrm>
        </p:spPr>
        <p:txBody>
          <a:bodyPr>
            <a:normAutofit fontScale="90000"/>
          </a:bodyPr>
          <a:lstStyle/>
          <a:p>
            <a:r>
              <a:rPr lang="tr-TR" b="1" dirty="0"/>
              <a:t>Tanımlar</a:t>
            </a:r>
            <a:r>
              <a:rPr lang="tr-TR" dirty="0"/>
              <a:t/>
            </a:r>
            <a:br>
              <a:rPr lang="tr-TR" dirty="0"/>
            </a:br>
            <a:endParaRPr lang="tr-TR" dirty="0"/>
          </a:p>
        </p:txBody>
      </p:sp>
      <p:sp>
        <p:nvSpPr>
          <p:cNvPr id="3" name="İçerik Yer Tutucusu 2"/>
          <p:cNvSpPr>
            <a:spLocks noGrp="1"/>
          </p:cNvSpPr>
          <p:nvPr>
            <p:ph idx="1"/>
          </p:nvPr>
        </p:nvSpPr>
        <p:spPr>
          <a:xfrm>
            <a:off x="467544" y="2348880"/>
            <a:ext cx="8352928" cy="1656184"/>
          </a:xfrm>
        </p:spPr>
        <p:txBody>
          <a:bodyPr>
            <a:normAutofit lnSpcReduction="10000"/>
          </a:bodyPr>
          <a:lstStyle/>
          <a:p>
            <a:pPr marL="0" indent="0">
              <a:buNone/>
            </a:pPr>
            <a:r>
              <a:rPr lang="tr-TR" dirty="0">
                <a:solidFill>
                  <a:schemeClr val="accent1">
                    <a:lumMod val="75000"/>
                  </a:schemeClr>
                </a:solidFill>
              </a:rPr>
              <a:t>ı) İşyeri hekimi</a:t>
            </a:r>
            <a:r>
              <a:rPr lang="tr-TR" dirty="0" smtClean="0">
                <a:solidFill>
                  <a:schemeClr val="accent1">
                    <a:lumMod val="75000"/>
                  </a:schemeClr>
                </a:solidFill>
              </a:rPr>
              <a:t>:</a:t>
            </a:r>
          </a:p>
          <a:p>
            <a:pPr marL="0" indent="0">
              <a:buNone/>
            </a:pPr>
            <a:r>
              <a:rPr lang="tr-TR" dirty="0" smtClean="0"/>
              <a:t> </a:t>
            </a:r>
            <a:r>
              <a:rPr lang="tr-TR" dirty="0"/>
              <a:t>İş sağlığı ve güvenliği alanında görev yapmak üzere Bakanlıkça yetkilendirilmiş, işyeri hekimliği belgesine sahip hekimi,</a:t>
            </a:r>
          </a:p>
          <a:p>
            <a:pPr marL="0" indent="0">
              <a:buNone/>
            </a:pPr>
            <a:endParaRPr lang="tr-TR" dirty="0"/>
          </a:p>
        </p:txBody>
      </p:sp>
      <p:pic>
        <p:nvPicPr>
          <p:cNvPr id="12290" name="Picture 2" descr="http://www.platformsaglik.com/images/stories/osgb-well-poi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4293096"/>
            <a:ext cx="2698824"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070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1196752"/>
            <a:ext cx="8229600" cy="1143000"/>
          </a:xfrm>
        </p:spPr>
        <p:txBody>
          <a:bodyPr>
            <a:normAutofit fontScale="90000"/>
          </a:bodyPr>
          <a:lstStyle/>
          <a:p>
            <a:r>
              <a:rPr lang="tr-TR" b="1" dirty="0"/>
              <a:t>Tanımlar</a:t>
            </a:r>
            <a:r>
              <a:rPr lang="tr-TR" dirty="0"/>
              <a:t/>
            </a:r>
            <a:br>
              <a:rPr lang="tr-TR" dirty="0"/>
            </a:br>
            <a:endParaRPr lang="tr-TR" dirty="0"/>
          </a:p>
        </p:txBody>
      </p:sp>
      <p:sp>
        <p:nvSpPr>
          <p:cNvPr id="3" name="İçerik Yer Tutucusu 2"/>
          <p:cNvSpPr>
            <a:spLocks noGrp="1"/>
          </p:cNvSpPr>
          <p:nvPr>
            <p:ph idx="1"/>
          </p:nvPr>
        </p:nvSpPr>
        <p:spPr>
          <a:xfrm>
            <a:off x="323528" y="2204864"/>
            <a:ext cx="8352928" cy="1656184"/>
          </a:xfrm>
        </p:spPr>
        <p:txBody>
          <a:bodyPr/>
          <a:lstStyle/>
          <a:p>
            <a:pPr marL="0" indent="0">
              <a:buNone/>
            </a:pPr>
            <a:r>
              <a:rPr lang="tr-TR" dirty="0" smtClean="0">
                <a:solidFill>
                  <a:schemeClr val="accent1">
                    <a:lumMod val="75000"/>
                  </a:schemeClr>
                </a:solidFill>
              </a:rPr>
              <a:t>i) İşyeri </a:t>
            </a:r>
            <a:r>
              <a:rPr lang="tr-TR" dirty="0">
                <a:solidFill>
                  <a:schemeClr val="accent1">
                    <a:lumMod val="75000"/>
                  </a:schemeClr>
                </a:solidFill>
              </a:rPr>
              <a:t>sağlık ve güvenlik birimi: </a:t>
            </a:r>
            <a:endParaRPr lang="tr-TR" dirty="0" smtClean="0">
              <a:solidFill>
                <a:schemeClr val="accent1">
                  <a:lumMod val="75000"/>
                </a:schemeClr>
              </a:solidFill>
            </a:endParaRPr>
          </a:p>
          <a:p>
            <a:pPr marL="0" indent="0">
              <a:buNone/>
            </a:pPr>
            <a:r>
              <a:rPr lang="tr-TR" dirty="0" smtClean="0"/>
              <a:t>İşyerinde </a:t>
            </a:r>
            <a:r>
              <a:rPr lang="tr-TR" dirty="0"/>
              <a:t>iş sağlığı ve güvenliği hizmetlerini yürütmek üzere kurulan, gerekli donanım ve personele sahip olan birimi,</a:t>
            </a:r>
          </a:p>
          <a:p>
            <a:pPr marL="0" indent="0">
              <a:buNone/>
            </a:pPr>
            <a:endParaRPr lang="tr-TR" dirty="0"/>
          </a:p>
        </p:txBody>
      </p:sp>
      <p:pic>
        <p:nvPicPr>
          <p:cNvPr id="1026" name="Picture 2" descr="http://okulweb.meb.gov.tr/35/06/964092/revir_buyu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3229" y="4221088"/>
            <a:ext cx="5419725" cy="235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070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1196752"/>
            <a:ext cx="8229600" cy="1143000"/>
          </a:xfrm>
        </p:spPr>
        <p:txBody>
          <a:bodyPr>
            <a:normAutofit fontScale="90000"/>
          </a:bodyPr>
          <a:lstStyle/>
          <a:p>
            <a:r>
              <a:rPr lang="tr-TR" b="1" dirty="0"/>
              <a:t>Tanımlar</a:t>
            </a:r>
            <a:r>
              <a:rPr lang="tr-TR" dirty="0"/>
              <a:t/>
            </a:r>
            <a:br>
              <a:rPr lang="tr-TR" dirty="0"/>
            </a:br>
            <a:endParaRPr lang="tr-TR" dirty="0"/>
          </a:p>
        </p:txBody>
      </p:sp>
      <p:sp>
        <p:nvSpPr>
          <p:cNvPr id="3" name="İçerik Yer Tutucusu 2"/>
          <p:cNvSpPr>
            <a:spLocks noGrp="1"/>
          </p:cNvSpPr>
          <p:nvPr>
            <p:ph idx="1"/>
          </p:nvPr>
        </p:nvSpPr>
        <p:spPr>
          <a:xfrm>
            <a:off x="395536" y="2420888"/>
            <a:ext cx="8352928" cy="1656184"/>
          </a:xfrm>
        </p:spPr>
        <p:txBody>
          <a:bodyPr/>
          <a:lstStyle/>
          <a:p>
            <a:pPr marL="0" indent="0">
              <a:buNone/>
            </a:pPr>
            <a:r>
              <a:rPr lang="tr-TR" dirty="0">
                <a:solidFill>
                  <a:schemeClr val="accent1">
                    <a:lumMod val="75000"/>
                  </a:schemeClr>
                </a:solidFill>
              </a:rPr>
              <a:t>j) Konsey: </a:t>
            </a:r>
            <a:endParaRPr lang="tr-TR" dirty="0" smtClean="0">
              <a:solidFill>
                <a:schemeClr val="accent1">
                  <a:lumMod val="75000"/>
                </a:schemeClr>
              </a:solidFill>
            </a:endParaRPr>
          </a:p>
          <a:p>
            <a:pPr marL="0" indent="0">
              <a:buNone/>
            </a:pPr>
            <a:r>
              <a:rPr lang="tr-TR" dirty="0" smtClean="0"/>
              <a:t>Ulusal </a:t>
            </a:r>
            <a:r>
              <a:rPr lang="tr-TR" dirty="0"/>
              <a:t>İş Sağlığı ve Güvenliği Konseyini,</a:t>
            </a:r>
          </a:p>
          <a:p>
            <a:pPr marL="0" indent="0">
              <a:buNone/>
            </a:pPr>
            <a:endParaRPr lang="tr-TR" dirty="0"/>
          </a:p>
        </p:txBody>
      </p:sp>
      <p:pic>
        <p:nvPicPr>
          <p:cNvPr id="2050" name="Picture 2" descr="http://www.selcukhoca.com/resimler/kons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717032"/>
            <a:ext cx="3217377"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070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3284984"/>
            <a:ext cx="8229600" cy="1143000"/>
          </a:xfrm>
        </p:spPr>
        <p:txBody>
          <a:bodyPr>
            <a:normAutofit fontScale="90000"/>
          </a:bodyPr>
          <a:lstStyle/>
          <a:p>
            <a:pPr algn="ctr"/>
            <a:r>
              <a:rPr lang="tr-TR" b="1" dirty="0"/>
              <a:t>BİRİNCİ BÖLÜM</a:t>
            </a:r>
            <a:r>
              <a:rPr lang="tr-TR" dirty="0"/>
              <a:t/>
            </a:r>
            <a:br>
              <a:rPr lang="tr-TR" dirty="0"/>
            </a:br>
            <a:r>
              <a:rPr lang="tr-TR" b="1" dirty="0"/>
              <a:t>Amaç, Kapsam ve Tanımlar</a:t>
            </a:r>
            <a:r>
              <a:rPr lang="tr-TR" dirty="0"/>
              <a:t/>
            </a:r>
            <a:br>
              <a:rPr lang="tr-TR" dirty="0"/>
            </a:br>
            <a:endParaRPr lang="tr-TR" dirty="0"/>
          </a:p>
        </p:txBody>
      </p:sp>
    </p:spTree>
    <p:extLst>
      <p:ext uri="{BB962C8B-B14F-4D97-AF65-F5344CB8AC3E}">
        <p14:creationId xmlns:p14="http://schemas.microsoft.com/office/powerpoint/2010/main" val="2894515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1196752"/>
            <a:ext cx="8229600" cy="1143000"/>
          </a:xfrm>
        </p:spPr>
        <p:txBody>
          <a:bodyPr>
            <a:normAutofit fontScale="90000"/>
          </a:bodyPr>
          <a:lstStyle/>
          <a:p>
            <a:r>
              <a:rPr lang="tr-TR" b="1" dirty="0"/>
              <a:t>Tanımlar</a:t>
            </a:r>
            <a:r>
              <a:rPr lang="tr-TR" dirty="0"/>
              <a:t/>
            </a:r>
            <a:br>
              <a:rPr lang="tr-TR" dirty="0"/>
            </a:br>
            <a:endParaRPr lang="tr-TR" dirty="0"/>
          </a:p>
        </p:txBody>
      </p:sp>
      <p:sp>
        <p:nvSpPr>
          <p:cNvPr id="3" name="İçerik Yer Tutucusu 2"/>
          <p:cNvSpPr>
            <a:spLocks noGrp="1"/>
          </p:cNvSpPr>
          <p:nvPr>
            <p:ph idx="1"/>
          </p:nvPr>
        </p:nvSpPr>
        <p:spPr>
          <a:xfrm>
            <a:off x="467544" y="1988840"/>
            <a:ext cx="8352928" cy="1656184"/>
          </a:xfrm>
        </p:spPr>
        <p:txBody>
          <a:bodyPr/>
          <a:lstStyle/>
          <a:p>
            <a:pPr marL="0" indent="0">
              <a:buNone/>
            </a:pPr>
            <a:r>
              <a:rPr lang="tr-TR" dirty="0">
                <a:solidFill>
                  <a:schemeClr val="accent1">
                    <a:lumMod val="75000"/>
                  </a:schemeClr>
                </a:solidFill>
              </a:rPr>
              <a:t>k) Kurul</a:t>
            </a:r>
            <a:r>
              <a:rPr lang="tr-TR" dirty="0" smtClean="0">
                <a:solidFill>
                  <a:schemeClr val="accent1">
                    <a:lumMod val="75000"/>
                  </a:schemeClr>
                </a:solidFill>
              </a:rPr>
              <a:t>:</a:t>
            </a:r>
          </a:p>
          <a:p>
            <a:pPr marL="0" indent="0">
              <a:buNone/>
            </a:pPr>
            <a:r>
              <a:rPr lang="tr-TR" dirty="0" smtClean="0"/>
              <a:t> </a:t>
            </a:r>
            <a:r>
              <a:rPr lang="tr-TR" dirty="0"/>
              <a:t>İş sağlığı ve güvenliği kurulunu,</a:t>
            </a:r>
          </a:p>
          <a:p>
            <a:pPr marL="0" indent="0">
              <a:buNone/>
            </a:pPr>
            <a:endParaRPr lang="tr-TR" dirty="0"/>
          </a:p>
        </p:txBody>
      </p:sp>
      <p:pic>
        <p:nvPicPr>
          <p:cNvPr id="3074" name="Picture 2" descr="http://www.isgfrm.com/el_kitabi/yapi_sektoru_img_1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573016"/>
            <a:ext cx="4658876"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070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1196752"/>
            <a:ext cx="8229600" cy="1143000"/>
          </a:xfrm>
        </p:spPr>
        <p:txBody>
          <a:bodyPr>
            <a:normAutofit fontScale="90000"/>
          </a:bodyPr>
          <a:lstStyle/>
          <a:p>
            <a:r>
              <a:rPr lang="tr-TR" b="1" dirty="0"/>
              <a:t>Tanımlar</a:t>
            </a:r>
            <a:r>
              <a:rPr lang="tr-TR" dirty="0"/>
              <a:t/>
            </a:r>
            <a:br>
              <a:rPr lang="tr-TR" dirty="0"/>
            </a:br>
            <a:endParaRPr lang="tr-TR" dirty="0"/>
          </a:p>
        </p:txBody>
      </p:sp>
      <p:sp>
        <p:nvSpPr>
          <p:cNvPr id="3" name="İçerik Yer Tutucusu 2"/>
          <p:cNvSpPr>
            <a:spLocks noGrp="1"/>
          </p:cNvSpPr>
          <p:nvPr>
            <p:ph idx="1"/>
          </p:nvPr>
        </p:nvSpPr>
        <p:spPr>
          <a:xfrm>
            <a:off x="395536" y="1988840"/>
            <a:ext cx="8352928" cy="1656184"/>
          </a:xfrm>
        </p:spPr>
        <p:txBody>
          <a:bodyPr/>
          <a:lstStyle/>
          <a:p>
            <a:pPr marL="0" indent="0">
              <a:buNone/>
            </a:pPr>
            <a:r>
              <a:rPr lang="tr-TR" dirty="0">
                <a:solidFill>
                  <a:schemeClr val="accent1">
                    <a:lumMod val="75000"/>
                  </a:schemeClr>
                </a:solidFill>
              </a:rPr>
              <a:t>l</a:t>
            </a:r>
            <a:r>
              <a:rPr lang="tr-TR" dirty="0" smtClean="0">
                <a:solidFill>
                  <a:schemeClr val="accent1">
                    <a:lumMod val="75000"/>
                  </a:schemeClr>
                </a:solidFill>
              </a:rPr>
              <a:t>) Meslek </a:t>
            </a:r>
            <a:r>
              <a:rPr lang="tr-TR" dirty="0">
                <a:solidFill>
                  <a:schemeClr val="accent1">
                    <a:lumMod val="75000"/>
                  </a:schemeClr>
                </a:solidFill>
              </a:rPr>
              <a:t>hastalığı: </a:t>
            </a:r>
            <a:endParaRPr lang="tr-TR" dirty="0" smtClean="0">
              <a:solidFill>
                <a:schemeClr val="accent1">
                  <a:lumMod val="75000"/>
                </a:schemeClr>
              </a:solidFill>
            </a:endParaRPr>
          </a:p>
          <a:p>
            <a:pPr marL="0" indent="0">
              <a:buNone/>
            </a:pPr>
            <a:r>
              <a:rPr lang="tr-TR" dirty="0" smtClean="0"/>
              <a:t>Mesleki </a:t>
            </a:r>
            <a:r>
              <a:rPr lang="tr-TR" dirty="0"/>
              <a:t>risklere maruziyet sonucu ortaya çıkan hastalığı,</a:t>
            </a:r>
          </a:p>
          <a:p>
            <a:pPr marL="0" indent="0">
              <a:buNone/>
            </a:pPr>
            <a:endParaRPr lang="tr-TR" dirty="0"/>
          </a:p>
        </p:txBody>
      </p:sp>
      <p:pic>
        <p:nvPicPr>
          <p:cNvPr id="4098" name="Picture 2" descr="http://www.kocaelisistemlab.com/resimler/meslek-hastaliklari-resim.jpg"/>
          <p:cNvPicPr>
            <a:picLocks noChangeAspect="1" noChangeArrowheads="1"/>
          </p:cNvPicPr>
          <p:nvPr/>
        </p:nvPicPr>
        <p:blipFill rotWithShape="1">
          <a:blip r:embed="rId2">
            <a:extLst>
              <a:ext uri="{28A0092B-C50C-407E-A947-70E740481C1C}">
                <a14:useLocalDpi xmlns:a14="http://schemas.microsoft.com/office/drawing/2010/main" val="0"/>
              </a:ext>
            </a:extLst>
          </a:blip>
          <a:srcRect l="13924" b="6638"/>
          <a:stretch/>
        </p:blipFill>
        <p:spPr bwMode="auto">
          <a:xfrm>
            <a:off x="2411760" y="3356992"/>
            <a:ext cx="3176217"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070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836712"/>
            <a:ext cx="8229600" cy="1143000"/>
          </a:xfrm>
        </p:spPr>
        <p:txBody>
          <a:bodyPr>
            <a:normAutofit fontScale="90000"/>
          </a:bodyPr>
          <a:lstStyle/>
          <a:p>
            <a:r>
              <a:rPr lang="tr-TR" b="1" dirty="0"/>
              <a:t>Tanımlar</a:t>
            </a:r>
            <a:r>
              <a:rPr lang="tr-TR" dirty="0"/>
              <a:t/>
            </a:r>
            <a:br>
              <a:rPr lang="tr-TR" dirty="0"/>
            </a:br>
            <a:endParaRPr lang="tr-TR" dirty="0"/>
          </a:p>
        </p:txBody>
      </p:sp>
      <p:sp>
        <p:nvSpPr>
          <p:cNvPr id="3" name="İçerik Yer Tutucusu 2"/>
          <p:cNvSpPr>
            <a:spLocks noGrp="1"/>
          </p:cNvSpPr>
          <p:nvPr>
            <p:ph idx="1"/>
          </p:nvPr>
        </p:nvSpPr>
        <p:spPr>
          <a:xfrm>
            <a:off x="539258" y="1700808"/>
            <a:ext cx="8568952" cy="1656184"/>
          </a:xfrm>
        </p:spPr>
        <p:txBody>
          <a:bodyPr>
            <a:noAutofit/>
          </a:bodyPr>
          <a:lstStyle/>
          <a:p>
            <a:pPr marL="0" indent="0">
              <a:buNone/>
            </a:pPr>
            <a:r>
              <a:rPr lang="tr-TR" dirty="0">
                <a:solidFill>
                  <a:schemeClr val="accent1">
                    <a:lumMod val="75000"/>
                  </a:schemeClr>
                </a:solidFill>
              </a:rPr>
              <a:t>m) Ortak sağlık ve güvenlik birimi</a:t>
            </a:r>
            <a:r>
              <a:rPr lang="tr-TR" dirty="0" smtClean="0">
                <a:solidFill>
                  <a:schemeClr val="accent1">
                    <a:lumMod val="75000"/>
                  </a:schemeClr>
                </a:solidFill>
              </a:rPr>
              <a:t>:</a:t>
            </a:r>
          </a:p>
          <a:p>
            <a:pPr marL="0" indent="0">
              <a:buNone/>
            </a:pPr>
            <a:r>
              <a:rPr lang="tr-TR" dirty="0" smtClean="0"/>
              <a:t> </a:t>
            </a:r>
            <a:r>
              <a:rPr lang="tr-TR" dirty="0"/>
              <a:t>Kamu kurum ve kuruluşları, organize sanayi bölgeleri ile Türk Ticaret Kanununa göre faaliyet gösteren şirketler tarafından, işyerlerine iş sağlığı ve güvenliği hizmetlerini sunmak üzere kurulan gerekli donanım ve personele sahip olan ve Bakanlıkça yetkilendirilen birimi,</a:t>
            </a:r>
          </a:p>
          <a:p>
            <a:pPr marL="0" indent="0">
              <a:buNone/>
            </a:pPr>
            <a:endParaRPr lang="tr-TR" dirty="0"/>
          </a:p>
        </p:txBody>
      </p:sp>
      <p:pic>
        <p:nvPicPr>
          <p:cNvPr id="5122" name="Picture 2" descr="C:\14_06_2011\ozel\foto_genel\araclar_kurban\IMAG146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4258824"/>
            <a:ext cx="4276080" cy="2410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070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1196752"/>
            <a:ext cx="8229600" cy="1143000"/>
          </a:xfrm>
        </p:spPr>
        <p:txBody>
          <a:bodyPr>
            <a:normAutofit fontScale="90000"/>
          </a:bodyPr>
          <a:lstStyle/>
          <a:p>
            <a:r>
              <a:rPr lang="tr-TR" b="1" dirty="0"/>
              <a:t>Tanımlar</a:t>
            </a:r>
            <a:r>
              <a:rPr lang="tr-TR" dirty="0"/>
              <a:t/>
            </a:r>
            <a:br>
              <a:rPr lang="tr-TR" dirty="0"/>
            </a:br>
            <a:endParaRPr lang="tr-TR" dirty="0"/>
          </a:p>
        </p:txBody>
      </p:sp>
      <p:sp>
        <p:nvSpPr>
          <p:cNvPr id="3" name="İçerik Yer Tutucusu 2"/>
          <p:cNvSpPr>
            <a:spLocks noGrp="1"/>
          </p:cNvSpPr>
          <p:nvPr>
            <p:ph idx="1"/>
          </p:nvPr>
        </p:nvSpPr>
        <p:spPr>
          <a:xfrm>
            <a:off x="467544" y="1988840"/>
            <a:ext cx="8352928" cy="1656184"/>
          </a:xfrm>
        </p:spPr>
        <p:txBody>
          <a:bodyPr>
            <a:normAutofit lnSpcReduction="10000"/>
          </a:bodyPr>
          <a:lstStyle/>
          <a:p>
            <a:pPr marL="0" indent="0">
              <a:buNone/>
            </a:pPr>
            <a:r>
              <a:rPr lang="tr-TR" dirty="0">
                <a:solidFill>
                  <a:schemeClr val="accent1">
                    <a:lumMod val="75000"/>
                  </a:schemeClr>
                </a:solidFill>
              </a:rPr>
              <a:t>n) Önleme</a:t>
            </a:r>
            <a:r>
              <a:rPr lang="tr-TR" dirty="0" smtClean="0">
                <a:solidFill>
                  <a:schemeClr val="accent1">
                    <a:lumMod val="75000"/>
                  </a:schemeClr>
                </a:solidFill>
              </a:rPr>
              <a:t>:</a:t>
            </a:r>
          </a:p>
          <a:p>
            <a:pPr marL="0" indent="0">
              <a:buNone/>
            </a:pPr>
            <a:r>
              <a:rPr lang="tr-TR" dirty="0" smtClean="0"/>
              <a:t> </a:t>
            </a:r>
            <a:r>
              <a:rPr lang="tr-TR" dirty="0"/>
              <a:t>İşyerinde yürütülen işlerin bütün safhalarında iş sağlığı ve güvenliği ile ilgili riskleri ortadan kaldırmak veya azaltmak için planlanan ve alınan tedbirlerin tümünü,</a:t>
            </a:r>
          </a:p>
          <a:p>
            <a:pPr marL="0" indent="0">
              <a:buNone/>
            </a:pPr>
            <a:endParaRPr lang="tr-TR" dirty="0"/>
          </a:p>
        </p:txBody>
      </p:sp>
      <p:pic>
        <p:nvPicPr>
          <p:cNvPr id="6146" name="Picture 2" descr="C:\14_06_2011\1_SEMİNERLERİM_DANİSMANLİK_HİZMETLERİM\fabrika_ozel_egitimler_danismanlik\aagenel_isg\kotu_resimler\denizli belediyesi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6622" y="4149079"/>
            <a:ext cx="3269513" cy="2452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070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1196752"/>
            <a:ext cx="8229600" cy="1143000"/>
          </a:xfrm>
        </p:spPr>
        <p:txBody>
          <a:bodyPr>
            <a:normAutofit fontScale="90000"/>
          </a:bodyPr>
          <a:lstStyle/>
          <a:p>
            <a:r>
              <a:rPr lang="tr-TR" b="1" dirty="0"/>
              <a:t>Tanımlar</a:t>
            </a:r>
            <a:r>
              <a:rPr lang="tr-TR" dirty="0"/>
              <a:t/>
            </a:r>
            <a:br>
              <a:rPr lang="tr-TR" dirty="0"/>
            </a:br>
            <a:endParaRPr lang="tr-TR" dirty="0"/>
          </a:p>
        </p:txBody>
      </p:sp>
      <p:sp>
        <p:nvSpPr>
          <p:cNvPr id="3" name="İçerik Yer Tutucusu 2"/>
          <p:cNvSpPr>
            <a:spLocks noGrp="1"/>
          </p:cNvSpPr>
          <p:nvPr>
            <p:ph idx="1"/>
          </p:nvPr>
        </p:nvSpPr>
        <p:spPr>
          <a:xfrm>
            <a:off x="467544" y="2276872"/>
            <a:ext cx="8352928" cy="1656184"/>
          </a:xfrm>
        </p:spPr>
        <p:txBody>
          <a:bodyPr>
            <a:normAutofit/>
          </a:bodyPr>
          <a:lstStyle/>
          <a:p>
            <a:pPr marL="0" indent="0">
              <a:buNone/>
            </a:pPr>
            <a:r>
              <a:rPr lang="tr-TR" dirty="0">
                <a:solidFill>
                  <a:schemeClr val="accent1">
                    <a:lumMod val="75000"/>
                  </a:schemeClr>
                </a:solidFill>
              </a:rPr>
              <a:t>o) Risk: </a:t>
            </a:r>
            <a:endParaRPr lang="tr-TR" dirty="0" smtClean="0">
              <a:solidFill>
                <a:schemeClr val="accent1">
                  <a:lumMod val="75000"/>
                </a:schemeClr>
              </a:solidFill>
            </a:endParaRPr>
          </a:p>
          <a:p>
            <a:pPr marL="0" indent="0">
              <a:buNone/>
            </a:pPr>
            <a:r>
              <a:rPr lang="tr-TR" dirty="0" smtClean="0"/>
              <a:t>Tehlikeden </a:t>
            </a:r>
            <a:r>
              <a:rPr lang="tr-TR" dirty="0"/>
              <a:t>kaynaklanacak kayıp, yaralanma ya da başka zararlı sonuç meydana gelme ihtimalini,</a:t>
            </a:r>
          </a:p>
          <a:p>
            <a:pPr marL="0" indent="0">
              <a:buNone/>
            </a:pPr>
            <a:endParaRPr lang="tr-TR" dirty="0"/>
          </a:p>
        </p:txBody>
      </p:sp>
      <p:pic>
        <p:nvPicPr>
          <p:cNvPr id="7170" name="Picture 2" descr="http://t2.gstatic.com/images?q=tbn:ANd9GcRPFRW2Clarz2kWsyFIT_uMN8f0UaXr0x-B5gvv4gsMwj-Q3aEdv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4005064"/>
            <a:ext cx="1971675"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195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908720"/>
            <a:ext cx="8229600" cy="1143000"/>
          </a:xfrm>
        </p:spPr>
        <p:txBody>
          <a:bodyPr>
            <a:normAutofit fontScale="90000"/>
          </a:bodyPr>
          <a:lstStyle/>
          <a:p>
            <a:r>
              <a:rPr lang="tr-TR" b="1" dirty="0"/>
              <a:t>Tanımlar</a:t>
            </a:r>
            <a:r>
              <a:rPr lang="tr-TR" dirty="0"/>
              <a:t/>
            </a:r>
            <a:br>
              <a:rPr lang="tr-TR" dirty="0"/>
            </a:br>
            <a:endParaRPr lang="tr-TR" dirty="0"/>
          </a:p>
        </p:txBody>
      </p:sp>
      <p:sp>
        <p:nvSpPr>
          <p:cNvPr id="3" name="İçerik Yer Tutucusu 2"/>
          <p:cNvSpPr>
            <a:spLocks noGrp="1"/>
          </p:cNvSpPr>
          <p:nvPr>
            <p:ph idx="1"/>
          </p:nvPr>
        </p:nvSpPr>
        <p:spPr>
          <a:xfrm>
            <a:off x="673966" y="1484784"/>
            <a:ext cx="8496944" cy="1656184"/>
          </a:xfrm>
        </p:spPr>
        <p:txBody>
          <a:bodyPr>
            <a:noAutofit/>
          </a:bodyPr>
          <a:lstStyle/>
          <a:p>
            <a:pPr marL="0" indent="0">
              <a:buNone/>
            </a:pPr>
            <a:r>
              <a:rPr lang="tr-TR" dirty="0">
                <a:solidFill>
                  <a:schemeClr val="accent1">
                    <a:lumMod val="75000"/>
                  </a:schemeClr>
                </a:solidFill>
              </a:rPr>
              <a:t>ö) Risk değerlendirmesi: </a:t>
            </a:r>
            <a:endParaRPr lang="tr-TR" dirty="0" smtClean="0">
              <a:solidFill>
                <a:schemeClr val="accent1">
                  <a:lumMod val="75000"/>
                </a:schemeClr>
              </a:solidFill>
            </a:endParaRPr>
          </a:p>
          <a:p>
            <a:pPr marL="0" indent="0">
              <a:buNone/>
            </a:pPr>
            <a:r>
              <a:rPr lang="tr-TR" dirty="0" smtClean="0"/>
              <a:t>İşyerinde </a:t>
            </a:r>
            <a:r>
              <a:rPr lang="tr-TR" dirty="0"/>
              <a:t>var olan ya da dışarıdan gelebilecek tehlikelerin belirlenmesi, bu tehlikelerin riske dönüşmesine yol açan faktörler ile tehlikelerden kaynaklanan risklerin analiz edilerek derecelendirilmesi ve kontrol tedbirlerinin kararlaştırılması amacıyla yapılması gerekli çalışmaları,</a:t>
            </a:r>
          </a:p>
          <a:p>
            <a:pPr marL="0" indent="0">
              <a:buNone/>
            </a:pPr>
            <a:endParaRPr lang="tr-TR" dirty="0"/>
          </a:p>
        </p:txBody>
      </p:sp>
      <p:pic>
        <p:nvPicPr>
          <p:cNvPr id="8194" name="Picture 2" descr="http://t1.gstatic.com/images?q=tbn:ANd9GcQY-NfDysjoCn6NT94qJHpKjNsMviVlSAErQwutOTMHpEM05Qh3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4293096"/>
            <a:ext cx="2386871"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564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989856"/>
            <a:ext cx="8229600" cy="1143000"/>
          </a:xfrm>
        </p:spPr>
        <p:txBody>
          <a:bodyPr>
            <a:normAutofit fontScale="90000"/>
          </a:bodyPr>
          <a:lstStyle/>
          <a:p>
            <a:r>
              <a:rPr lang="tr-TR" b="1" dirty="0"/>
              <a:t>Tanımlar</a:t>
            </a:r>
            <a:r>
              <a:rPr lang="tr-TR" dirty="0"/>
              <a:t/>
            </a:r>
            <a:br>
              <a:rPr lang="tr-TR" dirty="0"/>
            </a:br>
            <a:endParaRPr lang="tr-TR" dirty="0"/>
          </a:p>
        </p:txBody>
      </p:sp>
      <p:sp>
        <p:nvSpPr>
          <p:cNvPr id="3" name="İçerik Yer Tutucusu 2"/>
          <p:cNvSpPr>
            <a:spLocks noGrp="1"/>
          </p:cNvSpPr>
          <p:nvPr>
            <p:ph idx="1"/>
          </p:nvPr>
        </p:nvSpPr>
        <p:spPr>
          <a:xfrm>
            <a:off x="611560" y="1556792"/>
            <a:ext cx="8352928" cy="1656184"/>
          </a:xfrm>
        </p:spPr>
        <p:txBody>
          <a:bodyPr>
            <a:normAutofit/>
          </a:bodyPr>
          <a:lstStyle/>
          <a:p>
            <a:pPr marL="0" indent="0">
              <a:buNone/>
            </a:pPr>
            <a:r>
              <a:rPr lang="tr-TR" dirty="0">
                <a:solidFill>
                  <a:schemeClr val="accent1">
                    <a:lumMod val="75000"/>
                  </a:schemeClr>
                </a:solidFill>
              </a:rPr>
              <a:t>p) Tehlike: </a:t>
            </a:r>
            <a:endParaRPr lang="tr-TR" dirty="0" smtClean="0">
              <a:solidFill>
                <a:schemeClr val="accent1">
                  <a:lumMod val="75000"/>
                </a:schemeClr>
              </a:solidFill>
            </a:endParaRPr>
          </a:p>
          <a:p>
            <a:pPr marL="0" indent="0">
              <a:buNone/>
            </a:pPr>
            <a:r>
              <a:rPr lang="tr-TR" dirty="0" smtClean="0"/>
              <a:t>İşyerinde </a:t>
            </a:r>
            <a:r>
              <a:rPr lang="tr-TR" dirty="0"/>
              <a:t>var olan ya da dışarıdan gelebilecek, çalışanı veya işyerini etkileyebilecek zarar veya hasar verme potansiyelini,</a:t>
            </a:r>
          </a:p>
          <a:p>
            <a:pPr marL="0" indent="0">
              <a:buNone/>
            </a:pPr>
            <a:endParaRPr lang="tr-TR" dirty="0"/>
          </a:p>
        </p:txBody>
      </p:sp>
      <p:pic>
        <p:nvPicPr>
          <p:cNvPr id="9218" name="Picture 2" descr="tehlike işareti logosu resimleri">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1432" y="3356992"/>
            <a:ext cx="2160240" cy="2973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564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908720"/>
            <a:ext cx="8229600" cy="1143000"/>
          </a:xfrm>
        </p:spPr>
        <p:txBody>
          <a:bodyPr>
            <a:normAutofit fontScale="90000"/>
          </a:bodyPr>
          <a:lstStyle/>
          <a:p>
            <a:r>
              <a:rPr lang="tr-TR" b="1" dirty="0"/>
              <a:t>Tanımlar</a:t>
            </a:r>
            <a:r>
              <a:rPr lang="tr-TR" dirty="0"/>
              <a:t/>
            </a:r>
            <a:br>
              <a:rPr lang="tr-TR" dirty="0"/>
            </a:br>
            <a:endParaRPr lang="tr-TR" dirty="0"/>
          </a:p>
        </p:txBody>
      </p:sp>
      <p:sp>
        <p:nvSpPr>
          <p:cNvPr id="3" name="İçerik Yer Tutucusu 2"/>
          <p:cNvSpPr>
            <a:spLocks noGrp="1"/>
          </p:cNvSpPr>
          <p:nvPr>
            <p:ph idx="1"/>
          </p:nvPr>
        </p:nvSpPr>
        <p:spPr>
          <a:xfrm>
            <a:off x="467544" y="1556792"/>
            <a:ext cx="8496944" cy="1656184"/>
          </a:xfrm>
        </p:spPr>
        <p:txBody>
          <a:bodyPr>
            <a:noAutofit/>
          </a:bodyPr>
          <a:lstStyle/>
          <a:p>
            <a:pPr marL="0" indent="0">
              <a:buNone/>
            </a:pPr>
            <a:r>
              <a:rPr lang="tr-TR" dirty="0">
                <a:solidFill>
                  <a:schemeClr val="accent1">
                    <a:lumMod val="75000"/>
                  </a:schemeClr>
                </a:solidFill>
              </a:rPr>
              <a:t>r) Tehlike sınıfı: </a:t>
            </a:r>
            <a:endParaRPr lang="tr-TR" dirty="0" smtClean="0">
              <a:solidFill>
                <a:schemeClr val="accent1">
                  <a:lumMod val="75000"/>
                </a:schemeClr>
              </a:solidFill>
            </a:endParaRPr>
          </a:p>
          <a:p>
            <a:pPr marL="0" indent="0">
              <a:buNone/>
            </a:pPr>
            <a:r>
              <a:rPr lang="tr-TR" dirty="0" smtClean="0"/>
              <a:t>İş </a:t>
            </a:r>
            <a:r>
              <a:rPr lang="tr-TR" dirty="0"/>
              <a:t>sağlığı ve güvenliği açısından, yapılan işin özelliği, işin her safhasında kullanılan veya ortaya çıkan maddeler, iş ekipmanı, üretim yöntem ve şekilleri, çalışma ortam ve şartları ile ilgili diğer hususlar dikkate alınarak işyeri için belirlenen tehlike grubunu,</a:t>
            </a:r>
          </a:p>
          <a:p>
            <a:pPr marL="0" indent="0">
              <a:buNone/>
            </a:pPr>
            <a:endParaRPr lang="tr-TR" dirty="0"/>
          </a:p>
        </p:txBody>
      </p:sp>
      <p:pic>
        <p:nvPicPr>
          <p:cNvPr id="10242" name="Picture 2" descr="http://img2.blogcu.com/images/t/u/m/tumguzelresimler/is_adami_tehlik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4077072"/>
            <a:ext cx="1944216" cy="2555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564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1196752"/>
            <a:ext cx="8229600" cy="1143000"/>
          </a:xfrm>
        </p:spPr>
        <p:txBody>
          <a:bodyPr>
            <a:normAutofit fontScale="90000"/>
          </a:bodyPr>
          <a:lstStyle/>
          <a:p>
            <a:r>
              <a:rPr lang="tr-TR" b="1" dirty="0"/>
              <a:t>Tanımlar</a:t>
            </a:r>
            <a:r>
              <a:rPr lang="tr-TR" dirty="0"/>
              <a:t/>
            </a:r>
            <a:br>
              <a:rPr lang="tr-TR" dirty="0"/>
            </a:br>
            <a:endParaRPr lang="tr-TR" dirty="0"/>
          </a:p>
        </p:txBody>
      </p:sp>
      <p:sp>
        <p:nvSpPr>
          <p:cNvPr id="3" name="İçerik Yer Tutucusu 2"/>
          <p:cNvSpPr>
            <a:spLocks noGrp="1"/>
          </p:cNvSpPr>
          <p:nvPr>
            <p:ph idx="1"/>
          </p:nvPr>
        </p:nvSpPr>
        <p:spPr>
          <a:xfrm>
            <a:off x="467544" y="1988840"/>
            <a:ext cx="8352928" cy="1656184"/>
          </a:xfrm>
        </p:spPr>
        <p:txBody>
          <a:bodyPr>
            <a:noAutofit/>
          </a:bodyPr>
          <a:lstStyle/>
          <a:p>
            <a:pPr marL="0" indent="0">
              <a:buNone/>
            </a:pPr>
            <a:r>
              <a:rPr lang="tr-TR" dirty="0">
                <a:solidFill>
                  <a:schemeClr val="accent1">
                    <a:lumMod val="75000"/>
                  </a:schemeClr>
                </a:solidFill>
              </a:rPr>
              <a:t>ş) İşyeri hemşiresi: </a:t>
            </a:r>
            <a:endParaRPr lang="tr-TR" dirty="0" smtClean="0">
              <a:solidFill>
                <a:schemeClr val="accent1">
                  <a:lumMod val="75000"/>
                </a:schemeClr>
              </a:solidFill>
            </a:endParaRPr>
          </a:p>
          <a:p>
            <a:pPr marL="0" indent="0">
              <a:buNone/>
            </a:pPr>
            <a:r>
              <a:rPr lang="tr-TR" dirty="0" smtClean="0"/>
              <a:t>25/2/1954 </a:t>
            </a:r>
            <a:r>
              <a:rPr lang="tr-TR" dirty="0"/>
              <a:t>tarihli ve 6283 sayılı Hemşirelik Kanununa göre hemşirelik mesleğini icra etmeye yetkili, iş sağlığı ve güvenliği alanında görev yapmak üzere Bakanlıkça yetkilendirilmiş işyeri hemşireliği belgesine sahip hemşire/sağlık memurunu,</a:t>
            </a:r>
          </a:p>
          <a:p>
            <a:pPr marL="0" indent="0">
              <a:buNone/>
            </a:pPr>
            <a:r>
              <a:rPr lang="tr-TR" dirty="0"/>
              <a:t>ifade eder.</a:t>
            </a:r>
          </a:p>
          <a:p>
            <a:pPr marL="0" indent="0">
              <a:buNone/>
            </a:pPr>
            <a:endParaRPr lang="tr-TR" dirty="0"/>
          </a:p>
        </p:txBody>
      </p:sp>
      <p:pic>
        <p:nvPicPr>
          <p:cNvPr id="12290" name="Picture 2" descr="http://t2.gstatic.com/images?q=tbn:ANd9GcQ3kQn8OJf7ip5P_LKNLV1XJ7fDM8Czau_KeA8CN47QoE-hmdy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0793" y="4437112"/>
            <a:ext cx="1513295" cy="2345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564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1196752"/>
            <a:ext cx="8229600" cy="1143000"/>
          </a:xfrm>
        </p:spPr>
        <p:txBody>
          <a:bodyPr>
            <a:normAutofit fontScale="90000"/>
          </a:bodyPr>
          <a:lstStyle/>
          <a:p>
            <a:r>
              <a:rPr lang="tr-TR" b="1" dirty="0"/>
              <a:t>Tanımlar</a:t>
            </a:r>
            <a:r>
              <a:rPr lang="tr-TR" dirty="0"/>
              <a:t/>
            </a:r>
            <a:br>
              <a:rPr lang="tr-TR" dirty="0"/>
            </a:br>
            <a:endParaRPr lang="tr-TR" dirty="0"/>
          </a:p>
        </p:txBody>
      </p:sp>
      <p:sp>
        <p:nvSpPr>
          <p:cNvPr id="3" name="İçerik Yer Tutucusu 2"/>
          <p:cNvSpPr>
            <a:spLocks noGrp="1"/>
          </p:cNvSpPr>
          <p:nvPr>
            <p:ph idx="1"/>
          </p:nvPr>
        </p:nvSpPr>
        <p:spPr>
          <a:xfrm>
            <a:off x="467544" y="2132856"/>
            <a:ext cx="8352928" cy="1656184"/>
          </a:xfrm>
        </p:spPr>
        <p:txBody>
          <a:bodyPr>
            <a:normAutofit/>
          </a:bodyPr>
          <a:lstStyle/>
          <a:p>
            <a:pPr marL="0" indent="0">
              <a:buNone/>
            </a:pPr>
            <a:r>
              <a:rPr lang="tr-TR" dirty="0"/>
              <a:t>(2) İşveren adına hareket eden, işin ve işyerinin yönetiminde görev alan </a:t>
            </a:r>
            <a:r>
              <a:rPr lang="tr-TR" dirty="0">
                <a:solidFill>
                  <a:schemeClr val="accent1">
                    <a:lumMod val="75000"/>
                  </a:schemeClr>
                </a:solidFill>
              </a:rPr>
              <a:t>işveren vekilleri</a:t>
            </a:r>
            <a:r>
              <a:rPr lang="tr-TR" dirty="0"/>
              <a:t>, bu Kanunun uygulanması bakımından </a:t>
            </a:r>
            <a:r>
              <a:rPr lang="tr-TR" dirty="0">
                <a:solidFill>
                  <a:schemeClr val="accent1">
                    <a:lumMod val="75000"/>
                  </a:schemeClr>
                </a:solidFill>
              </a:rPr>
              <a:t>işveren</a:t>
            </a:r>
            <a:r>
              <a:rPr lang="tr-TR" dirty="0"/>
              <a:t> sayılır.</a:t>
            </a:r>
          </a:p>
          <a:p>
            <a:pPr marL="0" indent="0">
              <a:buNone/>
            </a:pPr>
            <a:endParaRPr lang="tr-TR" dirty="0"/>
          </a:p>
        </p:txBody>
      </p:sp>
      <p:sp>
        <p:nvSpPr>
          <p:cNvPr id="4" name="Dikdörtgen 3"/>
          <p:cNvSpPr/>
          <p:nvPr/>
        </p:nvSpPr>
        <p:spPr>
          <a:xfrm>
            <a:off x="1238558" y="4469837"/>
            <a:ext cx="2437270" cy="523220"/>
          </a:xfrm>
          <a:prstGeom prst="rect">
            <a:avLst/>
          </a:prstGeom>
        </p:spPr>
        <p:txBody>
          <a:bodyPr wrap="none">
            <a:spAutoFit/>
          </a:bodyPr>
          <a:lstStyle/>
          <a:p>
            <a:r>
              <a:rPr lang="tr-TR" sz="2800" dirty="0">
                <a:solidFill>
                  <a:schemeClr val="accent1">
                    <a:lumMod val="75000"/>
                  </a:schemeClr>
                </a:solidFill>
              </a:rPr>
              <a:t>işveren vekilleri</a:t>
            </a:r>
            <a:endParaRPr lang="tr-TR" sz="2800" dirty="0"/>
          </a:p>
        </p:txBody>
      </p:sp>
      <p:sp>
        <p:nvSpPr>
          <p:cNvPr id="5" name="Sağ Ok 4"/>
          <p:cNvSpPr/>
          <p:nvPr/>
        </p:nvSpPr>
        <p:spPr>
          <a:xfrm>
            <a:off x="3844718" y="4664705"/>
            <a:ext cx="1656184" cy="2578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5847070" y="4469836"/>
            <a:ext cx="1389226" cy="523220"/>
          </a:xfrm>
          <a:prstGeom prst="rect">
            <a:avLst/>
          </a:prstGeom>
        </p:spPr>
        <p:txBody>
          <a:bodyPr wrap="none">
            <a:spAutoFit/>
          </a:bodyPr>
          <a:lstStyle/>
          <a:p>
            <a:r>
              <a:rPr lang="tr-TR" sz="2800" dirty="0"/>
              <a:t> </a:t>
            </a:r>
            <a:r>
              <a:rPr lang="tr-TR" sz="2800" dirty="0">
                <a:solidFill>
                  <a:schemeClr val="accent1">
                    <a:lumMod val="75000"/>
                  </a:schemeClr>
                </a:solidFill>
              </a:rPr>
              <a:t>işveren</a:t>
            </a:r>
            <a:r>
              <a:rPr lang="tr-TR" sz="2800" dirty="0"/>
              <a:t> </a:t>
            </a:r>
          </a:p>
        </p:txBody>
      </p:sp>
      <p:sp>
        <p:nvSpPr>
          <p:cNvPr id="7" name="Metin kutusu 6"/>
          <p:cNvSpPr txBox="1"/>
          <p:nvPr/>
        </p:nvSpPr>
        <p:spPr>
          <a:xfrm>
            <a:off x="3675828" y="4149080"/>
            <a:ext cx="2003112" cy="369332"/>
          </a:xfrm>
          <a:prstGeom prst="rect">
            <a:avLst/>
          </a:prstGeom>
          <a:noFill/>
        </p:spPr>
        <p:txBody>
          <a:bodyPr wrap="none" rtlCol="0">
            <a:spAutoFit/>
          </a:bodyPr>
          <a:lstStyle/>
          <a:p>
            <a:r>
              <a:rPr lang="tr-TR" dirty="0" smtClean="0"/>
              <a:t>6331 SAYILI KANUN</a:t>
            </a:r>
            <a:endParaRPr lang="tr-TR" dirty="0"/>
          </a:p>
        </p:txBody>
      </p:sp>
      <p:pic>
        <p:nvPicPr>
          <p:cNvPr id="13314" name="Picture 2" descr="http://t0.gstatic.com/images?q=tbn:ANd9GcQRdMSjmzYzHloT_MRcZsk00DNIvxBUeyuFVul276uieLWBqXD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0520" y="5157192"/>
            <a:ext cx="2876550" cy="159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646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395536" y="404664"/>
            <a:ext cx="8229600" cy="1080120"/>
          </a:xfrm>
        </p:spPr>
        <p:txBody>
          <a:bodyPr>
            <a:normAutofit fontScale="90000"/>
          </a:bodyPr>
          <a:lstStyle/>
          <a:p>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b="1" dirty="0" smtClean="0"/>
              <a:t>Amaç</a:t>
            </a:r>
            <a:endParaRPr lang="tr-TR" dirty="0"/>
          </a:p>
        </p:txBody>
      </p:sp>
      <p:sp>
        <p:nvSpPr>
          <p:cNvPr id="2" name="İçerik Yer Tutucusu 1"/>
          <p:cNvSpPr>
            <a:spLocks noGrp="1"/>
          </p:cNvSpPr>
          <p:nvPr>
            <p:ph idx="1"/>
          </p:nvPr>
        </p:nvSpPr>
        <p:spPr>
          <a:xfrm>
            <a:off x="86127" y="1628800"/>
            <a:ext cx="8507288" cy="2357616"/>
          </a:xfrm>
        </p:spPr>
        <p:txBody>
          <a:bodyPr/>
          <a:lstStyle/>
          <a:p>
            <a:r>
              <a:rPr lang="tr-TR" b="1" dirty="0" smtClean="0">
                <a:latin typeface="+mj-lt"/>
              </a:rPr>
              <a:t>MADDE </a:t>
            </a:r>
            <a:r>
              <a:rPr lang="tr-TR" b="1" dirty="0">
                <a:latin typeface="+mj-lt"/>
              </a:rPr>
              <a:t>1 – </a:t>
            </a:r>
            <a:r>
              <a:rPr lang="tr-TR" dirty="0">
                <a:latin typeface="+mj-lt"/>
              </a:rPr>
              <a:t>(1) Bu Kanunun amacı; işyerlerinde iş sağlığı ve güvenliğinin sağlanması ve mevcut sağlık ve güvenlik şartlarının iyileştirilmesi için işveren ve çalışanların görev, yetki, sorumluluk, hak ve yükümlülüklerini düzenlemektir.</a:t>
            </a:r>
          </a:p>
          <a:p>
            <a:endParaRPr lang="tr-TR" dirty="0">
              <a:latin typeface="+mj-lt"/>
            </a:endParaRPr>
          </a:p>
        </p:txBody>
      </p:sp>
      <p:pic>
        <p:nvPicPr>
          <p:cNvPr id="1028" name="Picture 4" descr="http://www.kobiden.com/d/news/17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717145"/>
            <a:ext cx="4320480"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275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2276872"/>
            <a:ext cx="8229600" cy="1143000"/>
          </a:xfrm>
        </p:spPr>
        <p:txBody>
          <a:bodyPr>
            <a:normAutofit fontScale="90000"/>
          </a:bodyPr>
          <a:lstStyle/>
          <a:p>
            <a:pPr algn="ctr"/>
            <a:r>
              <a:rPr lang="tr-TR" b="1" dirty="0"/>
              <a:t>İKİNCİ BÖLÜM</a:t>
            </a:r>
            <a:r>
              <a:rPr lang="tr-TR" dirty="0"/>
              <a:t/>
            </a:r>
            <a:br>
              <a:rPr lang="tr-TR" dirty="0"/>
            </a:br>
            <a:r>
              <a:rPr lang="tr-TR" b="1" dirty="0"/>
              <a:t>İşveren ile Çalışanların Görev, Yetki ve Yükümlülükleri</a:t>
            </a:r>
            <a:endParaRPr lang="tr-TR" dirty="0"/>
          </a:p>
        </p:txBody>
      </p:sp>
      <p:pic>
        <p:nvPicPr>
          <p:cNvPr id="14338" name="Picture 2" descr="http://t0.gstatic.com/images?q=tbn:ANd9GcQo2TTB0QKO5aWad9R2QfZvgaebmTlXPC3XM6kyrY9CqRgJSSJ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3717032"/>
            <a:ext cx="2808312"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077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88640"/>
            <a:ext cx="8229600" cy="1143000"/>
          </a:xfrm>
        </p:spPr>
        <p:txBody>
          <a:bodyPr>
            <a:normAutofit/>
          </a:bodyPr>
          <a:lstStyle/>
          <a:p>
            <a:r>
              <a:rPr lang="tr-TR" sz="4000" b="1" dirty="0"/>
              <a:t>İşverenin genel </a:t>
            </a:r>
            <a:r>
              <a:rPr lang="tr-TR" sz="4000" b="1" dirty="0" smtClean="0"/>
              <a:t>yükümlülüğü</a:t>
            </a:r>
            <a:endParaRPr lang="tr-TR" sz="4000" dirty="0"/>
          </a:p>
        </p:txBody>
      </p:sp>
      <p:sp>
        <p:nvSpPr>
          <p:cNvPr id="3" name="İçerik Yer Tutucusu 2"/>
          <p:cNvSpPr>
            <a:spLocks noGrp="1"/>
          </p:cNvSpPr>
          <p:nvPr>
            <p:ph idx="1"/>
          </p:nvPr>
        </p:nvSpPr>
        <p:spPr>
          <a:xfrm>
            <a:off x="21410" y="1628800"/>
            <a:ext cx="9036496" cy="4389120"/>
          </a:xfrm>
        </p:spPr>
        <p:txBody>
          <a:bodyPr>
            <a:noAutofit/>
          </a:bodyPr>
          <a:lstStyle/>
          <a:p>
            <a:pPr marL="0" indent="0">
              <a:buNone/>
            </a:pPr>
            <a:r>
              <a:rPr lang="tr-TR" sz="2800" b="1" dirty="0"/>
              <a:t>MADDE 4 </a:t>
            </a:r>
            <a:r>
              <a:rPr lang="tr-TR" sz="2800" b="1" dirty="0" smtClean="0"/>
              <a:t>– </a:t>
            </a:r>
            <a:r>
              <a:rPr lang="tr-TR" sz="2400" b="1" dirty="0" smtClean="0"/>
              <a:t>(Y.T: 01.01.2013 )</a:t>
            </a:r>
          </a:p>
          <a:p>
            <a:pPr marL="0" indent="0">
              <a:buNone/>
            </a:pPr>
            <a:r>
              <a:rPr lang="tr-TR" sz="2800" b="1" dirty="0" smtClean="0"/>
              <a:t> </a:t>
            </a:r>
            <a:r>
              <a:rPr lang="tr-TR" sz="2800" dirty="0"/>
              <a:t>(1) İşveren, çalışanların işle ilgili sağlık ve güvenliğini sağlamakla yükümlü olup bu çerçevede;</a:t>
            </a:r>
          </a:p>
          <a:p>
            <a:pPr marL="365760" lvl="1" indent="0">
              <a:buNone/>
            </a:pPr>
            <a:endParaRPr lang="tr-TR" sz="2000" dirty="0" smtClean="0"/>
          </a:p>
          <a:p>
            <a:pPr marL="365760" lvl="1" indent="0">
              <a:buNone/>
            </a:pPr>
            <a:r>
              <a:rPr lang="tr-TR" dirty="0" smtClean="0"/>
              <a:t>a</a:t>
            </a:r>
            <a:r>
              <a:rPr lang="tr-TR" dirty="0"/>
              <a:t>) Mesleki risklerin önlenmesi, eğitim ve bilgi verilmesi dâhil </a:t>
            </a:r>
            <a:r>
              <a:rPr lang="tr-TR" b="1" i="1" u="sng" dirty="0"/>
              <a:t>her türlü tedbirin alınması</a:t>
            </a:r>
            <a:r>
              <a:rPr lang="tr-TR" dirty="0"/>
              <a:t>, organizasyonun yapılması, gerekli araç ve gereçlerin sağlanması, sağlık ve güvenlik tedbirlerinin değişen şartlara uygun hale getirilmesi ve mevcut durumun iyileştirilmesi için çalışmalar yapar</a:t>
            </a:r>
            <a:r>
              <a:rPr lang="tr-TR" dirty="0" smtClean="0"/>
              <a:t>.</a:t>
            </a:r>
            <a:endParaRPr lang="tr-TR" dirty="0"/>
          </a:p>
        </p:txBody>
      </p:sp>
      <p:sp>
        <p:nvSpPr>
          <p:cNvPr id="4" name="Sağ Ok 3">
            <a:hlinkClick r:id="rId2" action="ppaction://hlinksldjump"/>
          </p:cNvPr>
          <p:cNvSpPr/>
          <p:nvPr/>
        </p:nvSpPr>
        <p:spPr>
          <a:xfrm>
            <a:off x="8286979" y="6165304"/>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2" descr="http://t3.gstatic.com/images?q=tbn:ANd9GcQHolS3aD2YLvbMlLZEgQF3u6pt7piF-2GeHnK-zM1luyoZYUZ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1970" y="5304890"/>
            <a:ext cx="1728192" cy="1287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878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88640"/>
            <a:ext cx="8229600" cy="1143000"/>
          </a:xfrm>
        </p:spPr>
        <p:txBody>
          <a:bodyPr>
            <a:normAutofit/>
          </a:bodyPr>
          <a:lstStyle/>
          <a:p>
            <a:r>
              <a:rPr lang="tr-TR" sz="4000" b="1" dirty="0"/>
              <a:t>İşverenin genel </a:t>
            </a:r>
            <a:r>
              <a:rPr lang="tr-TR" sz="4000" b="1" dirty="0" smtClean="0"/>
              <a:t>yükümlülüğü</a:t>
            </a:r>
            <a:endParaRPr lang="tr-TR" sz="4000" dirty="0"/>
          </a:p>
        </p:txBody>
      </p:sp>
      <p:sp>
        <p:nvSpPr>
          <p:cNvPr id="3" name="İçerik Yer Tutucusu 2"/>
          <p:cNvSpPr>
            <a:spLocks noGrp="1"/>
          </p:cNvSpPr>
          <p:nvPr>
            <p:ph idx="1"/>
          </p:nvPr>
        </p:nvSpPr>
        <p:spPr>
          <a:xfrm>
            <a:off x="27743" y="1556792"/>
            <a:ext cx="9036496" cy="4389120"/>
          </a:xfrm>
        </p:spPr>
        <p:txBody>
          <a:bodyPr>
            <a:noAutofit/>
          </a:bodyPr>
          <a:lstStyle/>
          <a:p>
            <a:pPr marL="0" indent="0">
              <a:buNone/>
            </a:pPr>
            <a:r>
              <a:rPr lang="tr-TR" sz="2800" b="1" dirty="0" smtClean="0"/>
              <a:t>MADDE 4 –</a:t>
            </a:r>
          </a:p>
          <a:p>
            <a:pPr marL="0" indent="0">
              <a:buNone/>
            </a:pPr>
            <a:r>
              <a:rPr lang="tr-TR" sz="2000" b="1" dirty="0" smtClean="0"/>
              <a:t> </a:t>
            </a:r>
            <a:r>
              <a:rPr lang="tr-TR" sz="2000" dirty="0"/>
              <a:t>(</a:t>
            </a:r>
            <a:r>
              <a:rPr lang="tr-TR" sz="2800" dirty="0"/>
              <a:t>1) İşveren, çalışanların işle ilgili sağlık ve güvenliğini sağlamakla yükümlü olup bu çerçevede;</a:t>
            </a:r>
          </a:p>
          <a:p>
            <a:pPr marL="365760" lvl="1" indent="0">
              <a:buNone/>
            </a:pPr>
            <a:endParaRPr lang="tr-TR" dirty="0" smtClean="0"/>
          </a:p>
          <a:p>
            <a:pPr marL="365760" lvl="1" indent="0">
              <a:buNone/>
            </a:pPr>
            <a:r>
              <a:rPr lang="tr-TR" dirty="0" smtClean="0"/>
              <a:t>b</a:t>
            </a:r>
            <a:r>
              <a:rPr lang="tr-TR" dirty="0"/>
              <a:t>) İşyerinde alınan </a:t>
            </a:r>
            <a:r>
              <a:rPr lang="tr-TR" b="1" i="1" u="sng" dirty="0"/>
              <a:t>iş sağlığı ve güvenliği tedbirlerine uyulup uyulmadığını izler, denetler</a:t>
            </a:r>
            <a:r>
              <a:rPr lang="tr-TR" dirty="0"/>
              <a:t> ve uygunsuzlukların giderilmesini sağlar</a:t>
            </a:r>
            <a:r>
              <a:rPr lang="tr-TR" dirty="0" smtClean="0"/>
              <a:t>.</a:t>
            </a:r>
            <a:endParaRPr lang="tr-TR" dirty="0"/>
          </a:p>
        </p:txBody>
      </p:sp>
      <p:sp>
        <p:nvSpPr>
          <p:cNvPr id="4" name="Sağ Ok 3">
            <a:hlinkClick r:id="rId2" action="ppaction://hlinksldjump"/>
          </p:cNvPr>
          <p:cNvSpPr/>
          <p:nvPr/>
        </p:nvSpPr>
        <p:spPr>
          <a:xfrm>
            <a:off x="8286979" y="6165304"/>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074" name="Picture 2" descr="http://t2.gstatic.com/images?q=tbn:ANd9GcQyJLvN7pYf0gZ2yowgl9dwR1OEyJbtmXUgrz5ES1J7KFjdgfT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4597465"/>
            <a:ext cx="1844171" cy="1768898"/>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1897004" y="1628800"/>
            <a:ext cx="1800429" cy="369332"/>
          </a:xfrm>
          <a:prstGeom prst="rect">
            <a:avLst/>
          </a:prstGeom>
        </p:spPr>
        <p:txBody>
          <a:bodyPr wrap="none">
            <a:spAutoFit/>
          </a:bodyPr>
          <a:lstStyle/>
          <a:p>
            <a:r>
              <a:rPr lang="tr-TR" b="1" dirty="0"/>
              <a:t>(Y.T: 01.01.2013 )</a:t>
            </a:r>
          </a:p>
        </p:txBody>
      </p:sp>
      <p:pic>
        <p:nvPicPr>
          <p:cNvPr id="7" name="Picture 2" descr="http://t0.gstatic.com/images?q=tbn:ANd9GcQRdMSjmzYzHloT_MRcZsk00DNIvxBUeyuFVul276uieLWBqXD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4686576"/>
            <a:ext cx="2876550" cy="159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911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88640"/>
            <a:ext cx="8229600" cy="1143000"/>
          </a:xfrm>
        </p:spPr>
        <p:txBody>
          <a:bodyPr>
            <a:normAutofit/>
          </a:bodyPr>
          <a:lstStyle/>
          <a:p>
            <a:r>
              <a:rPr lang="tr-TR" sz="4000" b="1" dirty="0"/>
              <a:t>İşverenin genel </a:t>
            </a:r>
            <a:r>
              <a:rPr lang="tr-TR" sz="4000" b="1" dirty="0" smtClean="0"/>
              <a:t>yükümlülüğü</a:t>
            </a:r>
            <a:endParaRPr lang="tr-TR" sz="4000" dirty="0"/>
          </a:p>
        </p:txBody>
      </p:sp>
      <p:sp>
        <p:nvSpPr>
          <p:cNvPr id="3" name="İçerik Yer Tutucusu 2"/>
          <p:cNvSpPr>
            <a:spLocks noGrp="1"/>
          </p:cNvSpPr>
          <p:nvPr>
            <p:ph idx="1"/>
          </p:nvPr>
        </p:nvSpPr>
        <p:spPr>
          <a:xfrm>
            <a:off x="0" y="1484784"/>
            <a:ext cx="9036496" cy="4389120"/>
          </a:xfrm>
        </p:spPr>
        <p:txBody>
          <a:bodyPr>
            <a:noAutofit/>
          </a:bodyPr>
          <a:lstStyle/>
          <a:p>
            <a:pPr marL="0" indent="0">
              <a:buNone/>
            </a:pPr>
            <a:r>
              <a:rPr lang="tr-TR" sz="2800" b="1" dirty="0"/>
              <a:t>MADDE 4 </a:t>
            </a:r>
            <a:r>
              <a:rPr lang="tr-TR" sz="2800" b="1" dirty="0" smtClean="0"/>
              <a:t>–</a:t>
            </a:r>
          </a:p>
          <a:p>
            <a:pPr marL="0" indent="0">
              <a:buNone/>
            </a:pPr>
            <a:r>
              <a:rPr lang="tr-TR" sz="2800" b="1" dirty="0" smtClean="0"/>
              <a:t> </a:t>
            </a:r>
            <a:r>
              <a:rPr lang="tr-TR" sz="2800" dirty="0"/>
              <a:t>(1) İşveren, çalışanların işle ilgili sağlık ve güvenliğini sağlamakla yükümlü olup bu çerçevede;</a:t>
            </a:r>
          </a:p>
          <a:p>
            <a:pPr marL="365760" lvl="1" indent="0">
              <a:buNone/>
            </a:pPr>
            <a:endParaRPr lang="tr-TR" dirty="0" smtClean="0"/>
          </a:p>
          <a:p>
            <a:pPr marL="365760" lvl="1" indent="0">
              <a:buNone/>
            </a:pPr>
            <a:r>
              <a:rPr lang="tr-TR" dirty="0" smtClean="0"/>
              <a:t>c</a:t>
            </a:r>
            <a:r>
              <a:rPr lang="tr-TR" dirty="0"/>
              <a:t>) Risk değerlendirmesi yapar veya yaptırır</a:t>
            </a:r>
            <a:r>
              <a:rPr lang="tr-TR" dirty="0" smtClean="0"/>
              <a:t>.</a:t>
            </a:r>
            <a:endParaRPr lang="tr-TR" dirty="0"/>
          </a:p>
        </p:txBody>
      </p:sp>
      <p:sp>
        <p:nvSpPr>
          <p:cNvPr id="4" name="Sağ Ok 3">
            <a:hlinkClick r:id="rId2" action="ppaction://hlinksldjump"/>
          </p:cNvPr>
          <p:cNvSpPr/>
          <p:nvPr/>
        </p:nvSpPr>
        <p:spPr>
          <a:xfrm>
            <a:off x="8286979" y="6165304"/>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6" name="Picture 2" descr="http://t2.gstatic.com/images?q=tbn:ANd9GcSe6Grz-vwMmss8-ClDfMHVwSY2JQV5YXTV_JzWjK7TnMrIdcp7p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6702" y="4005064"/>
            <a:ext cx="1648859" cy="1648859"/>
          </a:xfrm>
          <a:prstGeom prst="rect">
            <a:avLst/>
          </a:prstGeom>
          <a:noFill/>
          <a:extLst>
            <a:ext uri="{909E8E84-426E-40DD-AFC4-6F175D3DCCD1}">
              <a14:hiddenFill xmlns:a14="http://schemas.microsoft.com/office/drawing/2010/main">
                <a:solidFill>
                  <a:srgbClr val="FFFFFF"/>
                </a:solidFill>
              </a14:hiddenFill>
            </a:ext>
          </a:extLst>
        </p:spPr>
      </p:pic>
      <p:sp>
        <p:nvSpPr>
          <p:cNvPr id="8" name="Dikdörtgen 7"/>
          <p:cNvSpPr/>
          <p:nvPr/>
        </p:nvSpPr>
        <p:spPr>
          <a:xfrm>
            <a:off x="1826487" y="1556792"/>
            <a:ext cx="1800429" cy="369332"/>
          </a:xfrm>
          <a:prstGeom prst="rect">
            <a:avLst/>
          </a:prstGeom>
        </p:spPr>
        <p:txBody>
          <a:bodyPr wrap="none">
            <a:spAutoFit/>
          </a:bodyPr>
          <a:lstStyle/>
          <a:p>
            <a:r>
              <a:rPr lang="tr-TR" b="1" dirty="0"/>
              <a:t>(Y.T: 01.01.2013 )</a:t>
            </a:r>
          </a:p>
        </p:txBody>
      </p:sp>
      <p:sp>
        <p:nvSpPr>
          <p:cNvPr id="7" name="Metin kutusu 6">
            <a:hlinkClick r:id="rId4" action="ppaction://hlinkfile"/>
          </p:cNvPr>
          <p:cNvSpPr txBox="1"/>
          <p:nvPr/>
        </p:nvSpPr>
        <p:spPr>
          <a:xfrm>
            <a:off x="2622713" y="6160346"/>
            <a:ext cx="2704266" cy="369332"/>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tr-TR" dirty="0" smtClean="0"/>
              <a:t>2013 İDARİ PARA CEZALARI</a:t>
            </a:r>
            <a:endParaRPr lang="tr-TR" dirty="0"/>
          </a:p>
        </p:txBody>
      </p:sp>
    </p:spTree>
    <p:extLst>
      <p:ext uri="{BB962C8B-B14F-4D97-AF65-F5344CB8AC3E}">
        <p14:creationId xmlns:p14="http://schemas.microsoft.com/office/powerpoint/2010/main" val="2737911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88640"/>
            <a:ext cx="8229600" cy="1143000"/>
          </a:xfrm>
        </p:spPr>
        <p:txBody>
          <a:bodyPr>
            <a:normAutofit/>
          </a:bodyPr>
          <a:lstStyle/>
          <a:p>
            <a:r>
              <a:rPr lang="tr-TR" sz="4000" b="1" dirty="0"/>
              <a:t>İşverenin genel </a:t>
            </a:r>
            <a:r>
              <a:rPr lang="tr-TR" sz="4000" b="1" dirty="0" smtClean="0"/>
              <a:t>yükümlülüğü</a:t>
            </a:r>
            <a:endParaRPr lang="tr-TR" sz="4000" dirty="0"/>
          </a:p>
        </p:txBody>
      </p:sp>
      <p:sp>
        <p:nvSpPr>
          <p:cNvPr id="3" name="İçerik Yer Tutucusu 2"/>
          <p:cNvSpPr>
            <a:spLocks noGrp="1"/>
          </p:cNvSpPr>
          <p:nvPr>
            <p:ph idx="1"/>
          </p:nvPr>
        </p:nvSpPr>
        <p:spPr>
          <a:xfrm>
            <a:off x="27743" y="1556792"/>
            <a:ext cx="9036496" cy="4389120"/>
          </a:xfrm>
        </p:spPr>
        <p:txBody>
          <a:bodyPr>
            <a:noAutofit/>
          </a:bodyPr>
          <a:lstStyle/>
          <a:p>
            <a:pPr marL="0" indent="0">
              <a:buNone/>
            </a:pPr>
            <a:r>
              <a:rPr lang="tr-TR" sz="2800" b="1" dirty="0"/>
              <a:t>MADDE 4 </a:t>
            </a:r>
            <a:r>
              <a:rPr lang="tr-TR" sz="2800" b="1" dirty="0" smtClean="0"/>
              <a:t>–</a:t>
            </a:r>
          </a:p>
          <a:p>
            <a:pPr marL="0" indent="0">
              <a:buNone/>
            </a:pPr>
            <a:r>
              <a:rPr lang="tr-TR" sz="2800" b="1" dirty="0" smtClean="0"/>
              <a:t> </a:t>
            </a:r>
            <a:r>
              <a:rPr lang="tr-TR" sz="2800" dirty="0"/>
              <a:t>(1) İşveren, çalışanların işle ilgili sağlık ve güvenliğini sağlamakla yükümlü olup bu çerçevede;</a:t>
            </a:r>
          </a:p>
          <a:p>
            <a:pPr marL="365760" lvl="1" indent="0">
              <a:buNone/>
            </a:pPr>
            <a:endParaRPr lang="tr-TR" dirty="0" smtClean="0"/>
          </a:p>
          <a:p>
            <a:pPr marL="365760" lvl="1" indent="0">
              <a:buNone/>
            </a:pPr>
            <a:r>
              <a:rPr lang="tr-TR" dirty="0" smtClean="0"/>
              <a:t>ç</a:t>
            </a:r>
            <a:r>
              <a:rPr lang="tr-TR" dirty="0"/>
              <a:t>) Çalışana görev verirken, çalışanın sağlık ve güvenlik yönünden işe uygunluğunu göz önüne alır</a:t>
            </a:r>
            <a:r>
              <a:rPr lang="tr-TR" dirty="0" smtClean="0"/>
              <a:t>.</a:t>
            </a:r>
            <a:endParaRPr lang="tr-TR" dirty="0"/>
          </a:p>
        </p:txBody>
      </p:sp>
      <p:sp>
        <p:nvSpPr>
          <p:cNvPr id="4" name="Sağ Ok 3">
            <a:hlinkClick r:id="rId2" action="ppaction://hlinksldjump"/>
          </p:cNvPr>
          <p:cNvSpPr/>
          <p:nvPr/>
        </p:nvSpPr>
        <p:spPr>
          <a:xfrm>
            <a:off x="8286979" y="6165304"/>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050" name="Picture 2" descr="http://t1.gstatic.com/images?q=tbn:ANd9GcSIcattyvkt5p2k4AlOMF4ASyRR2ra0tOylQjAKVyyqCmlRH_IFH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4435818"/>
            <a:ext cx="2324100" cy="1971676"/>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p:cNvSpPr/>
          <p:nvPr/>
        </p:nvSpPr>
        <p:spPr>
          <a:xfrm>
            <a:off x="1897004" y="1628800"/>
            <a:ext cx="1800429" cy="369332"/>
          </a:xfrm>
          <a:prstGeom prst="rect">
            <a:avLst/>
          </a:prstGeom>
        </p:spPr>
        <p:txBody>
          <a:bodyPr wrap="none">
            <a:spAutoFit/>
          </a:bodyPr>
          <a:lstStyle/>
          <a:p>
            <a:r>
              <a:rPr lang="tr-TR" b="1" dirty="0"/>
              <a:t>(Y.T: 01.01.2013 )</a:t>
            </a:r>
          </a:p>
        </p:txBody>
      </p:sp>
    </p:spTree>
    <p:extLst>
      <p:ext uri="{BB962C8B-B14F-4D97-AF65-F5344CB8AC3E}">
        <p14:creationId xmlns:p14="http://schemas.microsoft.com/office/powerpoint/2010/main" val="2737911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88640"/>
            <a:ext cx="8229600" cy="1143000"/>
          </a:xfrm>
        </p:spPr>
        <p:txBody>
          <a:bodyPr>
            <a:normAutofit/>
          </a:bodyPr>
          <a:lstStyle/>
          <a:p>
            <a:r>
              <a:rPr lang="tr-TR" sz="4000" b="1" dirty="0"/>
              <a:t>İşverenin genel </a:t>
            </a:r>
            <a:r>
              <a:rPr lang="tr-TR" sz="4000" b="1" dirty="0" smtClean="0"/>
              <a:t>yükümlülüğü</a:t>
            </a:r>
            <a:endParaRPr lang="tr-TR" sz="4000" dirty="0"/>
          </a:p>
        </p:txBody>
      </p:sp>
      <p:sp>
        <p:nvSpPr>
          <p:cNvPr id="3" name="İçerik Yer Tutucusu 2"/>
          <p:cNvSpPr>
            <a:spLocks noGrp="1"/>
          </p:cNvSpPr>
          <p:nvPr>
            <p:ph idx="1"/>
          </p:nvPr>
        </p:nvSpPr>
        <p:spPr>
          <a:xfrm>
            <a:off x="107504" y="1854116"/>
            <a:ext cx="9036496" cy="3600400"/>
          </a:xfrm>
        </p:spPr>
        <p:txBody>
          <a:bodyPr>
            <a:noAutofit/>
          </a:bodyPr>
          <a:lstStyle/>
          <a:p>
            <a:pPr marL="0" indent="0">
              <a:buNone/>
            </a:pPr>
            <a:r>
              <a:rPr lang="tr-TR" sz="2400" b="1" dirty="0"/>
              <a:t>MADDE 4 </a:t>
            </a:r>
            <a:r>
              <a:rPr lang="tr-TR" sz="2400" b="1" dirty="0" smtClean="0"/>
              <a:t>–</a:t>
            </a:r>
          </a:p>
          <a:p>
            <a:pPr marL="0" indent="0">
              <a:buNone/>
            </a:pPr>
            <a:r>
              <a:rPr lang="tr-TR" sz="2400" dirty="0" smtClean="0"/>
              <a:t>(</a:t>
            </a:r>
            <a:r>
              <a:rPr lang="tr-TR" sz="2400" dirty="0"/>
              <a:t>2) İşyeri dışındaki uzman kişi ve kuruluşlardan hizmet alınması, işverenin sorumluluklarını ortadan kaldırmaz.</a:t>
            </a:r>
          </a:p>
          <a:p>
            <a:pPr marL="0" indent="0">
              <a:buNone/>
            </a:pPr>
            <a:endParaRPr lang="tr-TR" sz="1800" dirty="0" smtClean="0"/>
          </a:p>
          <a:p>
            <a:pPr marL="0" indent="0">
              <a:buNone/>
            </a:pPr>
            <a:r>
              <a:rPr lang="tr-TR" sz="2400" dirty="0" smtClean="0"/>
              <a:t>(</a:t>
            </a:r>
            <a:r>
              <a:rPr lang="tr-TR" sz="2400" dirty="0"/>
              <a:t>3) Çalışanların iş sağlığı ve güvenliği alanındaki yükümlülükleri, işverenin sorumluluklarını etkilemez.</a:t>
            </a:r>
          </a:p>
          <a:p>
            <a:pPr marL="0" indent="0">
              <a:buNone/>
            </a:pPr>
            <a:endParaRPr lang="tr-TR" sz="2400" dirty="0" smtClean="0"/>
          </a:p>
          <a:p>
            <a:pPr marL="0" indent="0">
              <a:buNone/>
            </a:pPr>
            <a:r>
              <a:rPr lang="tr-TR" sz="1800" dirty="0" smtClean="0"/>
              <a:t>(</a:t>
            </a:r>
            <a:r>
              <a:rPr lang="tr-TR" sz="2400" dirty="0"/>
              <a:t>4) İşveren, iş sağlığı ve güvenliği tedbirlerinin maliyetini çalışanlara yansıtamaz.</a:t>
            </a:r>
          </a:p>
          <a:p>
            <a:pPr marL="0" indent="0">
              <a:buNone/>
            </a:pPr>
            <a:endParaRPr lang="tr-TR" sz="2400" dirty="0"/>
          </a:p>
        </p:txBody>
      </p:sp>
      <p:pic>
        <p:nvPicPr>
          <p:cNvPr id="5122" name="Picture 2" descr="http://t2.gstatic.com/images?q=tbn:ANd9GcSuUufQakQOZV-T_wrKDVIwYoUwyVAKeVjP3Shsm1aPLa9G44ott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928" y="5661248"/>
            <a:ext cx="1000323" cy="704347"/>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p:cNvSpPr/>
          <p:nvPr/>
        </p:nvSpPr>
        <p:spPr>
          <a:xfrm>
            <a:off x="1691680" y="1854116"/>
            <a:ext cx="1800429" cy="369332"/>
          </a:xfrm>
          <a:prstGeom prst="rect">
            <a:avLst/>
          </a:prstGeom>
        </p:spPr>
        <p:txBody>
          <a:bodyPr wrap="none">
            <a:spAutoFit/>
          </a:bodyPr>
          <a:lstStyle/>
          <a:p>
            <a:r>
              <a:rPr lang="tr-TR" b="1" dirty="0"/>
              <a:t>(Y.T: 01.01.2013 )</a:t>
            </a:r>
          </a:p>
        </p:txBody>
      </p:sp>
    </p:spTree>
    <p:extLst>
      <p:ext uri="{BB962C8B-B14F-4D97-AF65-F5344CB8AC3E}">
        <p14:creationId xmlns:p14="http://schemas.microsoft.com/office/powerpoint/2010/main" val="1618687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60648"/>
            <a:ext cx="8229600" cy="1143000"/>
          </a:xfrm>
        </p:spPr>
        <p:txBody>
          <a:bodyPr>
            <a:normAutofit/>
          </a:bodyPr>
          <a:lstStyle/>
          <a:p>
            <a:r>
              <a:rPr lang="tr-TR" sz="4000" b="1" dirty="0"/>
              <a:t>Risklerden korunma </a:t>
            </a:r>
            <a:r>
              <a:rPr lang="tr-TR" sz="4000" b="1" dirty="0" smtClean="0"/>
              <a:t>ilkeleri</a:t>
            </a:r>
            <a:endParaRPr lang="tr-TR" sz="4000" dirty="0"/>
          </a:p>
        </p:txBody>
      </p:sp>
      <p:sp>
        <p:nvSpPr>
          <p:cNvPr id="3" name="İçerik Yer Tutucusu 2"/>
          <p:cNvSpPr>
            <a:spLocks noGrp="1"/>
          </p:cNvSpPr>
          <p:nvPr>
            <p:ph idx="1"/>
          </p:nvPr>
        </p:nvSpPr>
        <p:spPr>
          <a:xfrm>
            <a:off x="179512" y="1844824"/>
            <a:ext cx="8640960" cy="4824536"/>
          </a:xfrm>
        </p:spPr>
        <p:txBody>
          <a:bodyPr>
            <a:noAutofit/>
          </a:bodyPr>
          <a:lstStyle/>
          <a:p>
            <a:pPr marL="0" indent="0">
              <a:buNone/>
            </a:pPr>
            <a:r>
              <a:rPr lang="tr-TR" sz="2400" b="1" dirty="0" smtClean="0"/>
              <a:t>MADDE </a:t>
            </a:r>
            <a:r>
              <a:rPr lang="tr-TR" sz="2400" b="1" dirty="0"/>
              <a:t>5 – </a:t>
            </a:r>
            <a:endParaRPr lang="tr-TR" sz="2400" b="1" dirty="0" smtClean="0"/>
          </a:p>
          <a:p>
            <a:pPr marL="0" indent="0">
              <a:buNone/>
            </a:pPr>
            <a:r>
              <a:rPr lang="tr-TR" sz="2400" dirty="0" smtClean="0"/>
              <a:t>(</a:t>
            </a:r>
            <a:r>
              <a:rPr lang="tr-TR" sz="2400" dirty="0"/>
              <a:t>1) İşverenin yükümlülüklerinin yerine getirilmesinde aşağıdaki ilkeler göz önünde bulundurulur:</a:t>
            </a:r>
          </a:p>
          <a:p>
            <a:pPr marL="365760" lvl="1" indent="0">
              <a:buNone/>
            </a:pPr>
            <a:endParaRPr lang="tr-TR" sz="2000" dirty="0" smtClean="0"/>
          </a:p>
          <a:p>
            <a:pPr marL="365760" lvl="1" indent="0">
              <a:buNone/>
            </a:pPr>
            <a:r>
              <a:rPr lang="tr-TR" sz="2000" dirty="0" smtClean="0"/>
              <a:t>a</a:t>
            </a:r>
            <a:r>
              <a:rPr lang="tr-TR" sz="2000" dirty="0"/>
              <a:t>) Risklerden kaçınmak.</a:t>
            </a:r>
          </a:p>
          <a:p>
            <a:pPr marL="365760" lvl="1" indent="0">
              <a:buNone/>
            </a:pPr>
            <a:r>
              <a:rPr lang="tr-TR" sz="2000" dirty="0"/>
              <a:t>b) Kaçınılması mümkün olmayan riskleri analiz etmek.</a:t>
            </a:r>
          </a:p>
          <a:p>
            <a:pPr marL="365760" lvl="1" indent="0">
              <a:buNone/>
            </a:pPr>
            <a:r>
              <a:rPr lang="tr-TR" sz="2000" dirty="0"/>
              <a:t>c) Risklerle kaynağında mücadele etmek.</a:t>
            </a:r>
          </a:p>
          <a:p>
            <a:pPr marL="365760" lvl="1" indent="0">
              <a:buNone/>
            </a:pPr>
            <a:r>
              <a:rPr lang="tr-TR" sz="2000" dirty="0"/>
              <a:t>ç) İşin kişilere uygun hale getirilmesi için işyerlerinin tasarımı ile iş ekipmanı, çalışma şekli ve üretim metotlarının seçiminde özen göstermek, özellikle </a:t>
            </a:r>
            <a:r>
              <a:rPr lang="tr-TR" sz="2000" b="1" u="sng" dirty="0"/>
              <a:t>tekdüze çalışma </a:t>
            </a:r>
            <a:r>
              <a:rPr lang="tr-TR" sz="2000" dirty="0"/>
              <a:t>ve üretim temposunun sağlık ve güvenliğe olumsuz etkilerini önlemek, önlenemiyor ise en aza indirmek.</a:t>
            </a:r>
          </a:p>
          <a:p>
            <a:pPr marL="365760" lvl="1" indent="0">
              <a:buNone/>
            </a:pPr>
            <a:r>
              <a:rPr lang="tr-TR" sz="2000" dirty="0" smtClean="0"/>
              <a:t>.</a:t>
            </a:r>
            <a:endParaRPr lang="tr-TR" sz="2000" dirty="0"/>
          </a:p>
          <a:p>
            <a:pPr marL="0" indent="0">
              <a:buNone/>
            </a:pPr>
            <a:endParaRPr lang="tr-TR" sz="2400" dirty="0"/>
          </a:p>
        </p:txBody>
      </p:sp>
      <p:pic>
        <p:nvPicPr>
          <p:cNvPr id="6146" name="Picture 2" descr="http://t1.gstatic.com/images?q=tbn:ANd9GcTgQUiotwouuZpYqbQmERThhOLPoFsFgzEV48cNtS5aE1i9QZx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2" y="3068960"/>
            <a:ext cx="1347301" cy="1341314"/>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1897004" y="1844824"/>
            <a:ext cx="1800429" cy="369332"/>
          </a:xfrm>
          <a:prstGeom prst="rect">
            <a:avLst/>
          </a:prstGeom>
        </p:spPr>
        <p:txBody>
          <a:bodyPr wrap="none">
            <a:spAutoFit/>
          </a:bodyPr>
          <a:lstStyle/>
          <a:p>
            <a:r>
              <a:rPr lang="tr-TR" b="1" dirty="0"/>
              <a:t>(Y.T: 01.01.2013 )</a:t>
            </a:r>
          </a:p>
        </p:txBody>
      </p:sp>
    </p:spTree>
    <p:extLst>
      <p:ext uri="{BB962C8B-B14F-4D97-AF65-F5344CB8AC3E}">
        <p14:creationId xmlns:p14="http://schemas.microsoft.com/office/powerpoint/2010/main" val="2472413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476672"/>
            <a:ext cx="8229600" cy="1143000"/>
          </a:xfrm>
        </p:spPr>
        <p:txBody>
          <a:bodyPr>
            <a:normAutofit/>
          </a:bodyPr>
          <a:lstStyle/>
          <a:p>
            <a:r>
              <a:rPr lang="tr-TR" sz="4000" b="1" dirty="0"/>
              <a:t>Risklerden korunma </a:t>
            </a:r>
            <a:r>
              <a:rPr lang="tr-TR" sz="4000" b="1" dirty="0" smtClean="0"/>
              <a:t>ilkeleri</a:t>
            </a:r>
            <a:endParaRPr lang="tr-TR" sz="4000" dirty="0"/>
          </a:p>
        </p:txBody>
      </p:sp>
      <p:sp>
        <p:nvSpPr>
          <p:cNvPr id="3" name="İçerik Yer Tutucusu 2"/>
          <p:cNvSpPr>
            <a:spLocks noGrp="1"/>
          </p:cNvSpPr>
          <p:nvPr>
            <p:ph idx="1"/>
          </p:nvPr>
        </p:nvSpPr>
        <p:spPr>
          <a:xfrm>
            <a:off x="107504" y="1848192"/>
            <a:ext cx="9001000" cy="4389120"/>
          </a:xfrm>
        </p:spPr>
        <p:txBody>
          <a:bodyPr>
            <a:noAutofit/>
          </a:bodyPr>
          <a:lstStyle/>
          <a:p>
            <a:pPr marL="0" indent="0">
              <a:buNone/>
            </a:pPr>
            <a:r>
              <a:rPr lang="tr-TR" sz="2400" b="1" dirty="0" smtClean="0"/>
              <a:t>MADDE </a:t>
            </a:r>
            <a:r>
              <a:rPr lang="tr-TR" sz="2400" b="1" dirty="0"/>
              <a:t>5 – </a:t>
            </a:r>
            <a:endParaRPr lang="tr-TR" sz="2400" b="1" dirty="0" smtClean="0"/>
          </a:p>
          <a:p>
            <a:pPr marL="0" indent="0">
              <a:buNone/>
            </a:pPr>
            <a:r>
              <a:rPr lang="tr-TR" sz="2400" dirty="0" smtClean="0"/>
              <a:t>(</a:t>
            </a:r>
            <a:r>
              <a:rPr lang="tr-TR" sz="2400" dirty="0"/>
              <a:t>1) İşverenin yükümlülüklerinin yerine getirilmesinde aşağıdaki ilkeler göz önünde bulundurulur:</a:t>
            </a:r>
          </a:p>
          <a:p>
            <a:pPr marL="365760" lvl="1" indent="0">
              <a:buNone/>
            </a:pPr>
            <a:endParaRPr lang="tr-TR" sz="2000" dirty="0" smtClean="0"/>
          </a:p>
          <a:p>
            <a:pPr marL="365760" lvl="1" indent="0">
              <a:buNone/>
            </a:pPr>
            <a:r>
              <a:rPr lang="tr-TR" sz="2000" dirty="0" smtClean="0"/>
              <a:t>d</a:t>
            </a:r>
            <a:r>
              <a:rPr lang="tr-TR" sz="2000" dirty="0"/>
              <a:t>) Teknik gelişmelere uyum sağlamak.</a:t>
            </a:r>
          </a:p>
          <a:p>
            <a:pPr marL="365760" lvl="1" indent="0">
              <a:buNone/>
            </a:pPr>
            <a:r>
              <a:rPr lang="tr-TR" sz="2000" dirty="0"/>
              <a:t>e) Tehlikeli olanı, tehlikesiz veya daha az tehlikeli olanla değiştirmek.</a:t>
            </a:r>
          </a:p>
          <a:p>
            <a:pPr marL="365760" lvl="1" indent="0">
              <a:buNone/>
            </a:pPr>
            <a:r>
              <a:rPr lang="tr-TR" sz="2000" dirty="0"/>
              <a:t>f) Teknoloji, iş organizasyonu, çalışma şartları, sosyal ilişkiler ve çalışma ortamı ile ilgili faktörlerin etkilerini kapsayan tutarlı ve genel bir önleme politikası geliştirmek.</a:t>
            </a:r>
          </a:p>
          <a:p>
            <a:pPr marL="365760" lvl="1" indent="0">
              <a:buNone/>
            </a:pPr>
            <a:r>
              <a:rPr lang="tr-TR" sz="2000" b="1" i="1" u="sng" dirty="0"/>
              <a:t>g) Toplu korunma tedbirlerine, kişisel korunma tedbirlerine göre öncelik vermek.</a:t>
            </a:r>
          </a:p>
          <a:p>
            <a:pPr marL="365760" lvl="1" indent="0">
              <a:buNone/>
            </a:pPr>
            <a:r>
              <a:rPr lang="tr-TR" sz="2000" b="1" i="1" u="sng" dirty="0"/>
              <a:t>ğ) Çalışanlara uygun talimatlar vermek.</a:t>
            </a:r>
          </a:p>
          <a:p>
            <a:pPr marL="0" indent="0">
              <a:buNone/>
            </a:pPr>
            <a:endParaRPr lang="tr-TR" sz="2400" dirty="0"/>
          </a:p>
        </p:txBody>
      </p:sp>
      <p:sp>
        <p:nvSpPr>
          <p:cNvPr id="4" name="Dikdörtgen 3"/>
          <p:cNvSpPr/>
          <p:nvPr/>
        </p:nvSpPr>
        <p:spPr>
          <a:xfrm>
            <a:off x="1619672" y="1889074"/>
            <a:ext cx="1800429" cy="406265"/>
          </a:xfrm>
          <a:prstGeom prst="rect">
            <a:avLst/>
          </a:prstGeom>
        </p:spPr>
        <p:txBody>
          <a:bodyPr wrap="none">
            <a:spAutoFit/>
          </a:bodyPr>
          <a:lstStyle/>
          <a:p>
            <a:r>
              <a:rPr lang="tr-TR" b="1" dirty="0"/>
              <a:t>(Y.T: 01.01.2013 )</a:t>
            </a:r>
          </a:p>
        </p:txBody>
      </p:sp>
    </p:spTree>
    <p:extLst>
      <p:ext uri="{BB962C8B-B14F-4D97-AF65-F5344CB8AC3E}">
        <p14:creationId xmlns:p14="http://schemas.microsoft.com/office/powerpoint/2010/main" val="884948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33919"/>
            <a:ext cx="8229600" cy="1143000"/>
          </a:xfrm>
        </p:spPr>
        <p:txBody>
          <a:bodyPr>
            <a:normAutofit/>
          </a:bodyPr>
          <a:lstStyle/>
          <a:p>
            <a:r>
              <a:rPr lang="tr-TR" sz="4000" b="1" dirty="0"/>
              <a:t>İş sağlığı ve güvenliği </a:t>
            </a:r>
            <a:r>
              <a:rPr lang="tr-TR" sz="4000" b="1" dirty="0" smtClean="0"/>
              <a:t>hizmetleri</a:t>
            </a:r>
            <a:endParaRPr lang="tr-TR" sz="4000" dirty="0"/>
          </a:p>
        </p:txBody>
      </p:sp>
      <p:sp>
        <p:nvSpPr>
          <p:cNvPr id="3" name="İçerik Yer Tutucusu 2"/>
          <p:cNvSpPr>
            <a:spLocks noGrp="1"/>
          </p:cNvSpPr>
          <p:nvPr>
            <p:ph idx="1"/>
          </p:nvPr>
        </p:nvSpPr>
        <p:spPr>
          <a:xfrm>
            <a:off x="107504" y="1700808"/>
            <a:ext cx="8784976" cy="4680520"/>
          </a:xfrm>
        </p:spPr>
        <p:txBody>
          <a:bodyPr>
            <a:noAutofit/>
          </a:bodyPr>
          <a:lstStyle/>
          <a:p>
            <a:pPr marL="0" indent="0">
              <a:buNone/>
            </a:pPr>
            <a:r>
              <a:rPr lang="tr-TR" sz="2800" b="1" dirty="0" smtClean="0"/>
              <a:t>MADDE </a:t>
            </a:r>
            <a:r>
              <a:rPr lang="tr-TR" sz="2800" b="1" dirty="0"/>
              <a:t>6 – </a:t>
            </a:r>
            <a:endParaRPr lang="tr-TR" sz="2800" b="1" dirty="0" smtClean="0"/>
          </a:p>
          <a:p>
            <a:pPr marL="0" indent="0">
              <a:buNone/>
            </a:pPr>
            <a:r>
              <a:rPr lang="tr-TR" sz="2400" dirty="0" smtClean="0"/>
              <a:t>(</a:t>
            </a:r>
            <a:r>
              <a:rPr lang="tr-TR" sz="2400" dirty="0"/>
              <a:t>1) Mesleki risklerin önlenmesi ve bu risklerden korunulmasına yönelik çalışmaları da kapsayacak, iş sağlığı ve güvenliği hizmetlerinin sunulması için işveren;</a:t>
            </a:r>
          </a:p>
          <a:p>
            <a:pPr marL="365760" lvl="1" indent="0">
              <a:buNone/>
            </a:pPr>
            <a:endParaRPr lang="tr-TR" sz="2000" dirty="0" smtClean="0"/>
          </a:p>
          <a:p>
            <a:pPr marL="822960" lvl="1" indent="-457200">
              <a:buAutoNum type="alphaLcParenR"/>
            </a:pPr>
            <a:r>
              <a:rPr lang="tr-TR" sz="2000" dirty="0" smtClean="0"/>
              <a:t>Çalışanları </a:t>
            </a:r>
            <a:r>
              <a:rPr lang="tr-TR" sz="2000" dirty="0"/>
              <a:t>arasından iş güvenliği uzmanı, </a:t>
            </a:r>
            <a:r>
              <a:rPr lang="tr-TR" sz="2000" dirty="0" smtClean="0"/>
              <a:t>işyeri </a:t>
            </a:r>
            <a:r>
              <a:rPr lang="tr-TR" sz="2000" dirty="0"/>
              <a:t>hekimi ve diğer sağlık personeli </a:t>
            </a:r>
            <a:r>
              <a:rPr lang="tr-TR" sz="2000" dirty="0" smtClean="0"/>
              <a:t>görevlendirir.  </a:t>
            </a:r>
          </a:p>
          <a:p>
            <a:pPr marL="365760" lvl="1" indent="0">
              <a:buNone/>
            </a:pPr>
            <a:r>
              <a:rPr lang="tr-TR" sz="2000" dirty="0"/>
              <a:t> </a:t>
            </a:r>
            <a:r>
              <a:rPr lang="tr-TR" sz="2000" dirty="0" smtClean="0"/>
              <a:t>        Çalışanları </a:t>
            </a:r>
            <a:r>
              <a:rPr lang="tr-TR" sz="2000" dirty="0"/>
              <a:t>arasında belirlenen niteliklere sahip personel bulunmaması </a:t>
            </a:r>
            <a:endParaRPr lang="tr-TR" sz="2000" dirty="0" smtClean="0"/>
          </a:p>
          <a:p>
            <a:pPr marL="365760" lvl="1" indent="0">
              <a:buNone/>
            </a:pPr>
            <a:r>
              <a:rPr lang="tr-TR" sz="2000" dirty="0"/>
              <a:t> </a:t>
            </a:r>
            <a:r>
              <a:rPr lang="tr-TR" sz="2000" dirty="0" smtClean="0"/>
              <a:t>       hâlinde</a:t>
            </a:r>
            <a:r>
              <a:rPr lang="tr-TR" sz="2000" dirty="0"/>
              <a:t>, bu hizmetin tamamını veya bir kısmını </a:t>
            </a:r>
            <a:r>
              <a:rPr lang="tr-TR" sz="2000" b="1" i="1" u="sng" dirty="0"/>
              <a:t>ortak sağlık ve güvenlik </a:t>
            </a:r>
            <a:endParaRPr lang="tr-TR" sz="2000" b="1" i="1" u="sng" dirty="0" smtClean="0"/>
          </a:p>
          <a:p>
            <a:pPr marL="365760" lvl="1" indent="0">
              <a:buNone/>
            </a:pPr>
            <a:r>
              <a:rPr lang="tr-TR" sz="2000" b="1" i="1" dirty="0"/>
              <a:t> </a:t>
            </a:r>
            <a:r>
              <a:rPr lang="tr-TR" sz="2000" b="1" i="1" dirty="0" smtClean="0"/>
              <a:t>       </a:t>
            </a:r>
            <a:r>
              <a:rPr lang="tr-TR" sz="2000" b="1" i="1" u="sng" dirty="0" smtClean="0"/>
              <a:t>birimlerinden </a:t>
            </a:r>
            <a:r>
              <a:rPr lang="tr-TR" sz="2000" b="1" i="1" u="sng" dirty="0"/>
              <a:t>hizmet alarak yerine getirebilir</a:t>
            </a:r>
            <a:r>
              <a:rPr lang="tr-TR" sz="2000" dirty="0"/>
              <a:t>. </a:t>
            </a:r>
            <a:endParaRPr lang="tr-TR" sz="2000" dirty="0" smtClean="0"/>
          </a:p>
          <a:p>
            <a:pPr marL="365760" lvl="1" indent="0">
              <a:buNone/>
            </a:pPr>
            <a:r>
              <a:rPr lang="tr-TR" sz="2000" dirty="0"/>
              <a:t> </a:t>
            </a:r>
            <a:r>
              <a:rPr lang="tr-TR" sz="2000" dirty="0" smtClean="0"/>
              <a:t>       Ancak </a:t>
            </a:r>
            <a:r>
              <a:rPr lang="tr-TR" sz="2000" dirty="0"/>
              <a:t>belirlenen niteliklere ve gerekli belgeye sahip olması hâlinde, tehlike </a:t>
            </a:r>
            <a:r>
              <a:rPr lang="tr-TR" sz="2000" dirty="0" smtClean="0"/>
              <a:t>  </a:t>
            </a:r>
          </a:p>
          <a:p>
            <a:pPr marL="365760" lvl="1" indent="0">
              <a:buNone/>
            </a:pPr>
            <a:r>
              <a:rPr lang="tr-TR" sz="2000" dirty="0"/>
              <a:t> </a:t>
            </a:r>
            <a:r>
              <a:rPr lang="tr-TR" sz="2000" dirty="0" smtClean="0"/>
              <a:t>      sınıfı </a:t>
            </a:r>
            <a:r>
              <a:rPr lang="tr-TR" sz="2000" dirty="0"/>
              <a:t>ve çalışan sayısı dikkate alınarak, bu hizmetin yerine getirilmesini </a:t>
            </a:r>
            <a:endParaRPr lang="tr-TR" sz="2000" dirty="0" smtClean="0"/>
          </a:p>
          <a:p>
            <a:pPr marL="365760" lvl="1" indent="0">
              <a:buNone/>
            </a:pPr>
            <a:r>
              <a:rPr lang="tr-TR" sz="2000" dirty="0"/>
              <a:t> </a:t>
            </a:r>
            <a:r>
              <a:rPr lang="tr-TR" sz="2000" dirty="0" smtClean="0"/>
              <a:t>      </a:t>
            </a:r>
            <a:r>
              <a:rPr lang="tr-TR" b="1" i="1" u="sng" dirty="0" smtClean="0"/>
              <a:t>kendisi</a:t>
            </a:r>
            <a:r>
              <a:rPr lang="tr-TR" sz="2000" dirty="0" smtClean="0"/>
              <a:t> </a:t>
            </a:r>
            <a:r>
              <a:rPr lang="tr-TR" sz="2000" dirty="0"/>
              <a:t>üstlenebilir</a:t>
            </a:r>
            <a:r>
              <a:rPr lang="tr-TR" sz="2000" dirty="0" smtClean="0"/>
              <a:t>. </a:t>
            </a:r>
            <a:endParaRPr lang="tr-TR" sz="2000" dirty="0"/>
          </a:p>
        </p:txBody>
      </p:sp>
      <p:sp>
        <p:nvSpPr>
          <p:cNvPr id="4" name="Metin kutusu 3"/>
          <p:cNvSpPr txBox="1"/>
          <p:nvPr/>
        </p:nvSpPr>
        <p:spPr>
          <a:xfrm>
            <a:off x="1920958" y="1628800"/>
            <a:ext cx="7043530" cy="6463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wrap="square" rtlCol="0">
            <a:spAutoFit/>
          </a:bodyPr>
          <a:lstStyle/>
          <a:p>
            <a:r>
              <a:rPr lang="tr-TR" sz="1200" b="1" i="1" dirty="0" smtClean="0"/>
              <a:t>Kamu </a:t>
            </a:r>
            <a:r>
              <a:rPr lang="tr-TR" sz="1200" b="1" i="1" dirty="0"/>
              <a:t>kurumları ile 50’den az çalışanı olan ve az tehlikeli sınıfta yer alan işyerleri için : 30.06.2014 </a:t>
            </a:r>
            <a:r>
              <a:rPr lang="tr-TR" sz="1200" b="1" i="1" dirty="0" smtClean="0"/>
              <a:t>                                                                                     50’den </a:t>
            </a:r>
            <a:r>
              <a:rPr lang="tr-TR" sz="1200" b="1" i="1" dirty="0"/>
              <a:t>az çalışanı olan tehlikeli ve çok tehlikeli sınıfta yer alan işyerleri için: 30.06.2013 </a:t>
            </a:r>
            <a:r>
              <a:rPr lang="tr-TR" sz="1200" b="1" i="1" dirty="0" smtClean="0"/>
              <a:t>                                                                                                                    Diğer </a:t>
            </a:r>
            <a:r>
              <a:rPr lang="tr-TR" sz="1200" b="1" i="1" dirty="0"/>
              <a:t>işyerleri için: 01.01.2013 </a:t>
            </a:r>
            <a:endParaRPr lang="tr-TR" sz="1200" dirty="0"/>
          </a:p>
        </p:txBody>
      </p:sp>
    </p:spTree>
    <p:extLst>
      <p:ext uri="{BB962C8B-B14F-4D97-AF65-F5344CB8AC3E}">
        <p14:creationId xmlns:p14="http://schemas.microsoft.com/office/powerpoint/2010/main" val="2852630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4890"/>
            <a:ext cx="8229600" cy="1143000"/>
          </a:xfrm>
        </p:spPr>
        <p:txBody>
          <a:bodyPr>
            <a:normAutofit/>
          </a:bodyPr>
          <a:lstStyle/>
          <a:p>
            <a:r>
              <a:rPr lang="tr-TR" sz="4000" b="1" dirty="0"/>
              <a:t>İş sağlığı ve güvenliği </a:t>
            </a:r>
            <a:r>
              <a:rPr lang="tr-TR" sz="4000" b="1" dirty="0" smtClean="0"/>
              <a:t>hizmetleri</a:t>
            </a:r>
            <a:endParaRPr lang="tr-TR" sz="4000" dirty="0"/>
          </a:p>
        </p:txBody>
      </p:sp>
      <p:sp>
        <p:nvSpPr>
          <p:cNvPr id="3" name="İçerik Yer Tutucusu 2"/>
          <p:cNvSpPr>
            <a:spLocks noGrp="1"/>
          </p:cNvSpPr>
          <p:nvPr>
            <p:ph idx="1"/>
          </p:nvPr>
        </p:nvSpPr>
        <p:spPr>
          <a:xfrm>
            <a:off x="0" y="1556792"/>
            <a:ext cx="9324528" cy="4389120"/>
          </a:xfrm>
        </p:spPr>
        <p:txBody>
          <a:bodyPr>
            <a:noAutofit/>
          </a:bodyPr>
          <a:lstStyle/>
          <a:p>
            <a:pPr marL="0" indent="0">
              <a:buNone/>
            </a:pPr>
            <a:r>
              <a:rPr lang="tr-TR" sz="2000" b="1" dirty="0" smtClean="0"/>
              <a:t>MADDE </a:t>
            </a:r>
            <a:r>
              <a:rPr lang="tr-TR" sz="2000" b="1" dirty="0"/>
              <a:t>6 </a:t>
            </a:r>
            <a:r>
              <a:rPr lang="tr-TR" sz="2000" b="1" dirty="0" smtClean="0"/>
              <a:t>–</a:t>
            </a:r>
          </a:p>
          <a:p>
            <a:pPr marL="365760" lvl="1" indent="0">
              <a:buNone/>
            </a:pPr>
            <a:r>
              <a:rPr lang="tr-TR" sz="2000" dirty="0"/>
              <a:t>işveren;</a:t>
            </a:r>
          </a:p>
          <a:p>
            <a:pPr marL="365760" lvl="1" indent="0">
              <a:buNone/>
            </a:pPr>
            <a:endParaRPr lang="tr-TR" sz="600" dirty="0" smtClean="0"/>
          </a:p>
          <a:p>
            <a:pPr marL="365760" lvl="1" indent="0">
              <a:buNone/>
            </a:pPr>
            <a:r>
              <a:rPr lang="tr-TR" sz="2000" b="1" i="1" dirty="0" smtClean="0"/>
              <a:t>ç</a:t>
            </a:r>
            <a:r>
              <a:rPr lang="tr-TR" sz="2000" b="1" i="1" dirty="0"/>
              <a:t>) Görevlendirdikleri kişi veya hizmet aldığı kurum ve kuruluşlar tarafından iş sağlığı ve güvenliği ile ilgili mevzuata uygun olan ve yazılı olarak bildirilen tedbirleri yerine getirir.</a:t>
            </a:r>
          </a:p>
          <a:p>
            <a:pPr marL="365760" lvl="1" indent="0">
              <a:buNone/>
            </a:pPr>
            <a:endParaRPr lang="tr-TR" sz="600" dirty="0" smtClean="0"/>
          </a:p>
          <a:p>
            <a:pPr marL="365760" lvl="1" indent="0">
              <a:buNone/>
            </a:pPr>
            <a:endParaRPr lang="tr-TR" sz="2000" b="1" i="1" dirty="0" smtClean="0"/>
          </a:p>
          <a:p>
            <a:pPr marL="365760" lvl="1" indent="0">
              <a:buNone/>
            </a:pPr>
            <a:r>
              <a:rPr lang="tr-TR" sz="2000" b="1" i="1" dirty="0" smtClean="0"/>
              <a:t>d</a:t>
            </a:r>
            <a:r>
              <a:rPr lang="tr-TR" sz="2000" b="1" i="1" dirty="0"/>
              <a:t>) Çalışanların sağlık ve güvenliğini etkilediği bilinen veya etkilemesi muhtemel konular hakkında; görevlendirdikleri kişi veya hizmet aldığı kurum ve kuruluşları, başka işyerlerinden çalışmak üzere kendi işyerine gelen çalışanları ve bunların işverenlerini bilgilendirir.</a:t>
            </a:r>
          </a:p>
          <a:p>
            <a:pPr marL="365760" lvl="1" indent="0">
              <a:buNone/>
            </a:pPr>
            <a:endParaRPr lang="tr-TR" sz="2000" dirty="0"/>
          </a:p>
        </p:txBody>
      </p:sp>
      <p:sp>
        <p:nvSpPr>
          <p:cNvPr id="4" name="Metin kutusu 3"/>
          <p:cNvSpPr txBox="1"/>
          <p:nvPr/>
        </p:nvSpPr>
        <p:spPr>
          <a:xfrm>
            <a:off x="1475656" y="1305634"/>
            <a:ext cx="6480720" cy="6463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wrap="square" rtlCol="0">
            <a:spAutoFit/>
          </a:bodyPr>
          <a:lstStyle/>
          <a:p>
            <a:r>
              <a:rPr lang="tr-TR" sz="1200" b="1" i="1" dirty="0" smtClean="0"/>
              <a:t>Kamu </a:t>
            </a:r>
            <a:r>
              <a:rPr lang="tr-TR" sz="1200" b="1" i="1" dirty="0"/>
              <a:t>kurumları ile 50’den az çalışanı olan ve az tehlikeli sınıfta yer alan işyerleri için : 30.06.2014 </a:t>
            </a:r>
            <a:r>
              <a:rPr lang="tr-TR" sz="1200" b="1" i="1" dirty="0" smtClean="0"/>
              <a:t>                                                                                     50’den </a:t>
            </a:r>
            <a:r>
              <a:rPr lang="tr-TR" sz="1200" b="1" i="1" dirty="0"/>
              <a:t>az çalışanı olan tehlikeli ve çok tehlikeli sınıfta yer alan işyerleri için: 30.06.2013 </a:t>
            </a:r>
            <a:r>
              <a:rPr lang="tr-TR" sz="1200" b="1" i="1" dirty="0" smtClean="0"/>
              <a:t>                                                                                                                    Diğer </a:t>
            </a:r>
            <a:r>
              <a:rPr lang="tr-TR" sz="1200" b="1" i="1" dirty="0"/>
              <a:t>işyerleri için: 01.01.2013 </a:t>
            </a:r>
            <a:endParaRPr lang="tr-TR" sz="1200" dirty="0"/>
          </a:p>
        </p:txBody>
      </p:sp>
    </p:spTree>
    <p:extLst>
      <p:ext uri="{BB962C8B-B14F-4D97-AF65-F5344CB8AC3E}">
        <p14:creationId xmlns:p14="http://schemas.microsoft.com/office/powerpoint/2010/main" val="3132564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60648"/>
            <a:ext cx="8229600" cy="1143000"/>
          </a:xfrm>
        </p:spPr>
        <p:txBody>
          <a:bodyPr>
            <a:normAutofit fontScale="90000"/>
          </a:bodyPr>
          <a:lstStyle/>
          <a:p>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b="1" dirty="0" smtClean="0"/>
              <a:t>Kapsam </a:t>
            </a:r>
            <a:endParaRPr lang="tr-TR" dirty="0"/>
          </a:p>
        </p:txBody>
      </p:sp>
      <p:sp>
        <p:nvSpPr>
          <p:cNvPr id="3" name="İçerik Yer Tutucusu 2"/>
          <p:cNvSpPr>
            <a:spLocks noGrp="1"/>
          </p:cNvSpPr>
          <p:nvPr>
            <p:ph idx="1"/>
          </p:nvPr>
        </p:nvSpPr>
        <p:spPr>
          <a:xfrm>
            <a:off x="251520" y="1556792"/>
            <a:ext cx="8892480" cy="3096344"/>
          </a:xfrm>
        </p:spPr>
        <p:txBody>
          <a:bodyPr>
            <a:normAutofit/>
          </a:bodyPr>
          <a:lstStyle/>
          <a:p>
            <a:pPr marL="0" indent="0">
              <a:buNone/>
            </a:pPr>
            <a:r>
              <a:rPr lang="tr-TR" b="1" dirty="0" smtClean="0">
                <a:latin typeface="+mj-lt"/>
              </a:rPr>
              <a:t>MADDE </a:t>
            </a:r>
            <a:r>
              <a:rPr lang="tr-TR" b="1" dirty="0">
                <a:latin typeface="+mj-lt"/>
              </a:rPr>
              <a:t>2 – </a:t>
            </a:r>
            <a:endParaRPr lang="tr-TR" b="1" dirty="0" smtClean="0">
              <a:latin typeface="+mj-lt"/>
            </a:endParaRPr>
          </a:p>
          <a:p>
            <a:pPr marL="0" indent="0">
              <a:buNone/>
            </a:pPr>
            <a:r>
              <a:rPr lang="tr-TR" dirty="0" smtClean="0">
                <a:latin typeface="+mj-lt"/>
              </a:rPr>
              <a:t>(1) Bu </a:t>
            </a:r>
            <a:r>
              <a:rPr lang="tr-TR" dirty="0">
                <a:latin typeface="+mj-lt"/>
              </a:rPr>
              <a:t>Kanun; </a:t>
            </a:r>
            <a:endParaRPr lang="tr-TR" dirty="0" smtClean="0">
              <a:latin typeface="+mj-lt"/>
            </a:endParaRPr>
          </a:p>
          <a:p>
            <a:pPr marL="0" indent="0">
              <a:buNone/>
            </a:pPr>
            <a:r>
              <a:rPr lang="tr-TR" u="sng" dirty="0" smtClean="0">
                <a:latin typeface="+mj-lt"/>
              </a:rPr>
              <a:t>kamu </a:t>
            </a:r>
            <a:r>
              <a:rPr lang="tr-TR" dirty="0">
                <a:latin typeface="+mj-lt"/>
              </a:rPr>
              <a:t>ve </a:t>
            </a:r>
            <a:r>
              <a:rPr lang="tr-TR" u="sng" dirty="0">
                <a:latin typeface="+mj-lt"/>
              </a:rPr>
              <a:t>özel sektöre </a:t>
            </a:r>
            <a:r>
              <a:rPr lang="tr-TR" dirty="0">
                <a:latin typeface="+mj-lt"/>
              </a:rPr>
              <a:t>ait bütün işlere ve işyerlerine, </a:t>
            </a:r>
            <a:endParaRPr lang="tr-TR" dirty="0" smtClean="0">
              <a:latin typeface="+mj-lt"/>
            </a:endParaRPr>
          </a:p>
          <a:p>
            <a:pPr marL="0" indent="0">
              <a:buNone/>
            </a:pPr>
            <a:r>
              <a:rPr lang="tr-TR" dirty="0" smtClean="0">
                <a:latin typeface="+mj-lt"/>
              </a:rPr>
              <a:t>bu </a:t>
            </a:r>
            <a:r>
              <a:rPr lang="tr-TR" dirty="0">
                <a:latin typeface="+mj-lt"/>
              </a:rPr>
              <a:t>işyerlerinin işverenleri ile işveren vekillerine, </a:t>
            </a:r>
            <a:endParaRPr lang="tr-TR" dirty="0" smtClean="0">
              <a:latin typeface="+mj-lt"/>
            </a:endParaRPr>
          </a:p>
          <a:p>
            <a:pPr marL="0" indent="0">
              <a:buNone/>
            </a:pPr>
            <a:r>
              <a:rPr lang="tr-TR" dirty="0" smtClean="0">
                <a:latin typeface="+mj-lt"/>
              </a:rPr>
              <a:t>çırak </a:t>
            </a:r>
            <a:r>
              <a:rPr lang="tr-TR" dirty="0">
                <a:latin typeface="+mj-lt"/>
              </a:rPr>
              <a:t>ve stajyerler de dâhil olmak üzere tüm çalışanlarına </a:t>
            </a:r>
            <a:endParaRPr lang="tr-TR" dirty="0" smtClean="0">
              <a:latin typeface="+mj-lt"/>
            </a:endParaRPr>
          </a:p>
          <a:p>
            <a:pPr marL="0" indent="0">
              <a:buNone/>
            </a:pPr>
            <a:r>
              <a:rPr lang="tr-TR" u="sng" dirty="0" smtClean="0">
                <a:latin typeface="+mj-lt"/>
              </a:rPr>
              <a:t>faaliyet </a:t>
            </a:r>
            <a:r>
              <a:rPr lang="tr-TR" u="sng" dirty="0">
                <a:latin typeface="+mj-lt"/>
              </a:rPr>
              <a:t>konularına </a:t>
            </a:r>
            <a:r>
              <a:rPr lang="tr-TR" dirty="0">
                <a:latin typeface="+mj-lt"/>
              </a:rPr>
              <a:t>bakılmaksızın uygulanır</a:t>
            </a:r>
            <a:r>
              <a:rPr lang="tr-TR" dirty="0" smtClean="0">
                <a:latin typeface="+mj-lt"/>
              </a:rPr>
              <a:t>.</a:t>
            </a:r>
            <a:endParaRPr lang="tr-TR" dirty="0">
              <a:latin typeface="+mj-lt"/>
            </a:endParaRPr>
          </a:p>
        </p:txBody>
      </p:sp>
      <p:pic>
        <p:nvPicPr>
          <p:cNvPr id="1026" name="Picture 2" descr="http://www.iskurun.com/wp-content/uploads/2012/01/kuaf%C3%B6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917" y="4941168"/>
            <a:ext cx="2480225" cy="15841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forum.cg-turk.com/portfolyo/10ibyyb4123330449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4941168"/>
            <a:ext cx="2160239" cy="16168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ahraman bakkal 89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4888671"/>
            <a:ext cx="1872208" cy="1636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151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19405"/>
            <a:ext cx="8229600" cy="1143000"/>
          </a:xfrm>
        </p:spPr>
        <p:txBody>
          <a:bodyPr>
            <a:normAutofit/>
          </a:bodyPr>
          <a:lstStyle/>
          <a:p>
            <a:r>
              <a:rPr lang="tr-TR" sz="4000" b="1" dirty="0"/>
              <a:t>İş sağlığı ve güvenliği </a:t>
            </a:r>
            <a:r>
              <a:rPr lang="tr-TR" sz="4000" b="1" dirty="0" smtClean="0"/>
              <a:t>hizmetleri</a:t>
            </a:r>
            <a:endParaRPr lang="tr-TR" sz="4000" dirty="0"/>
          </a:p>
        </p:txBody>
      </p:sp>
      <p:sp>
        <p:nvSpPr>
          <p:cNvPr id="3" name="İçerik Yer Tutucusu 2"/>
          <p:cNvSpPr>
            <a:spLocks noGrp="1"/>
          </p:cNvSpPr>
          <p:nvPr>
            <p:ph idx="1"/>
          </p:nvPr>
        </p:nvSpPr>
        <p:spPr>
          <a:xfrm>
            <a:off x="107504" y="1556792"/>
            <a:ext cx="8784976" cy="4389120"/>
          </a:xfrm>
        </p:spPr>
        <p:txBody>
          <a:bodyPr>
            <a:noAutofit/>
          </a:bodyPr>
          <a:lstStyle/>
          <a:p>
            <a:pPr marL="0" indent="0">
              <a:buNone/>
            </a:pPr>
            <a:r>
              <a:rPr lang="tr-TR" sz="1800" b="1" dirty="0" smtClean="0"/>
              <a:t>MADDE </a:t>
            </a:r>
            <a:r>
              <a:rPr lang="tr-TR" sz="1800" b="1" dirty="0"/>
              <a:t>6 – </a:t>
            </a:r>
            <a:endParaRPr lang="tr-TR" sz="1800" b="1" dirty="0" smtClean="0"/>
          </a:p>
          <a:p>
            <a:pPr marL="0" indent="0">
              <a:buNone/>
            </a:pPr>
            <a:endParaRPr lang="tr-TR" sz="2000" dirty="0" smtClean="0"/>
          </a:p>
          <a:p>
            <a:pPr marL="365760" lvl="1" indent="0">
              <a:buNone/>
            </a:pPr>
            <a:r>
              <a:rPr lang="tr-TR" sz="2000" dirty="0" smtClean="0"/>
              <a:t>(</a:t>
            </a:r>
            <a:r>
              <a:rPr lang="tr-TR" sz="2000" dirty="0"/>
              <a:t>2) 4/1/2002 tarihli ve 4734 sayılı Kamu İhale Kanunu kapsamındaki kamu kurum ve kuruluşları; iş sağlığı ve güvenliği hizmetlerini, Sağlık Bakanlığına ait döner sermayeli kuruluşlardan doğrudan alabileceği gibi 4734 sayılı Kanun hükümleri çerçevesinde de alabilir.</a:t>
            </a:r>
          </a:p>
          <a:p>
            <a:pPr marL="365760" lvl="1" indent="0">
              <a:buNone/>
            </a:pPr>
            <a:endParaRPr lang="tr-TR" sz="2000" dirty="0" smtClean="0"/>
          </a:p>
          <a:p>
            <a:pPr marL="365760" lvl="1" indent="0">
              <a:buNone/>
            </a:pPr>
            <a:r>
              <a:rPr lang="tr-TR" sz="2000" dirty="0" smtClean="0"/>
              <a:t>(</a:t>
            </a:r>
            <a:r>
              <a:rPr lang="tr-TR" sz="2000" dirty="0"/>
              <a:t>3) Tam süreli işyeri hekimi görevlendirilen işyerlerinde, diğer sağlık personeli görevlendirilmesi zorunlu değildir.</a:t>
            </a:r>
          </a:p>
          <a:p>
            <a:pPr marL="365760" lvl="1" indent="0">
              <a:buNone/>
            </a:pPr>
            <a:endParaRPr lang="tr-TR" sz="2000" dirty="0"/>
          </a:p>
        </p:txBody>
      </p:sp>
      <p:sp>
        <p:nvSpPr>
          <p:cNvPr id="5" name="Metin kutusu 4"/>
          <p:cNvSpPr txBox="1"/>
          <p:nvPr/>
        </p:nvSpPr>
        <p:spPr>
          <a:xfrm>
            <a:off x="179512" y="5229200"/>
            <a:ext cx="8712968" cy="1200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wrap="square" rtlCol="0">
            <a:spAutoFit/>
          </a:bodyPr>
          <a:lstStyle/>
          <a:p>
            <a:pPr>
              <a:lnSpc>
                <a:spcPct val="150000"/>
              </a:lnSpc>
            </a:pPr>
            <a:r>
              <a:rPr lang="tr-TR" sz="1600" b="1" i="1" dirty="0" smtClean="0"/>
              <a:t>Kamu </a:t>
            </a:r>
            <a:r>
              <a:rPr lang="tr-TR" sz="1600" b="1" i="1" dirty="0"/>
              <a:t>kurumları ile 50’den az çalışanı olan ve az tehlikeli sınıfta yer alan işyerleri için : 30.06.2014 </a:t>
            </a:r>
            <a:r>
              <a:rPr lang="tr-TR" sz="1600" b="1" i="1" dirty="0" smtClean="0"/>
              <a:t>                                                                                     50’den </a:t>
            </a:r>
            <a:r>
              <a:rPr lang="tr-TR" sz="1600" b="1" i="1" dirty="0"/>
              <a:t>az çalışanı olan tehlikeli ve çok tehlikeli sınıfta yer alan işyerleri için: 30.06.2013 </a:t>
            </a:r>
            <a:r>
              <a:rPr lang="tr-TR" sz="1600" b="1" i="1" dirty="0" smtClean="0"/>
              <a:t>                                                                                                                    Diğer </a:t>
            </a:r>
            <a:r>
              <a:rPr lang="tr-TR" sz="1600" b="1" i="1" dirty="0"/>
              <a:t>işyerleri için: 01.01.2013 </a:t>
            </a:r>
            <a:endParaRPr lang="tr-TR" sz="1600" dirty="0"/>
          </a:p>
        </p:txBody>
      </p:sp>
    </p:spTree>
    <p:extLst>
      <p:ext uri="{BB962C8B-B14F-4D97-AF65-F5344CB8AC3E}">
        <p14:creationId xmlns:p14="http://schemas.microsoft.com/office/powerpoint/2010/main" val="3132564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5118"/>
            <a:ext cx="9144000" cy="1273878"/>
          </a:xfrm>
          <a:solidFill>
            <a:schemeClr val="bg2">
              <a:lumMod val="90000"/>
            </a:schemeClr>
          </a:solidFill>
        </p:spPr>
        <p:txBody>
          <a:bodyPr>
            <a:noAutofit/>
          </a:bodyPr>
          <a:lstStyle/>
          <a:p>
            <a:pPr algn="ctr"/>
            <a:r>
              <a:rPr lang="tr-TR" sz="2800" b="1" dirty="0" smtClean="0"/>
              <a:t/>
            </a:r>
            <a:br>
              <a:rPr lang="tr-TR" sz="2800" b="1" dirty="0" smtClean="0"/>
            </a:br>
            <a:r>
              <a:rPr lang="tr-TR" sz="2800" b="1" dirty="0"/>
              <a:t/>
            </a:r>
            <a:br>
              <a:rPr lang="tr-TR" sz="2800" b="1" dirty="0"/>
            </a:br>
            <a:r>
              <a:rPr lang="tr-TR" sz="2800" b="1" dirty="0" smtClean="0"/>
              <a:t>İş </a:t>
            </a:r>
            <a:r>
              <a:rPr lang="tr-TR" sz="2800" b="1" dirty="0"/>
              <a:t>sağlığı ve güvenliği hizmetlerinin </a:t>
            </a:r>
            <a:r>
              <a:rPr lang="tr-TR" sz="2800" b="1" dirty="0" smtClean="0"/>
              <a:t>desteklenmesi</a:t>
            </a:r>
            <a:r>
              <a:rPr lang="tr-TR" sz="2800" b="1" dirty="0"/>
              <a:t/>
            </a:r>
            <a:br>
              <a:rPr lang="tr-TR" sz="2800" b="1" dirty="0"/>
            </a:br>
            <a:endParaRPr lang="tr-TR" sz="2800" dirty="0"/>
          </a:p>
        </p:txBody>
      </p:sp>
      <p:sp>
        <p:nvSpPr>
          <p:cNvPr id="3" name="İçerik Yer Tutucusu 2"/>
          <p:cNvSpPr>
            <a:spLocks noGrp="1"/>
          </p:cNvSpPr>
          <p:nvPr>
            <p:ph idx="1"/>
          </p:nvPr>
        </p:nvSpPr>
        <p:spPr>
          <a:xfrm>
            <a:off x="32274" y="2060848"/>
            <a:ext cx="8784976" cy="4389120"/>
          </a:xfrm>
        </p:spPr>
        <p:txBody>
          <a:bodyPr>
            <a:noAutofit/>
          </a:bodyPr>
          <a:lstStyle/>
          <a:p>
            <a:pPr marL="0" indent="0">
              <a:buNone/>
            </a:pPr>
            <a:r>
              <a:rPr lang="tr-TR" sz="2000" b="1" dirty="0" smtClean="0"/>
              <a:t>MADDE </a:t>
            </a:r>
            <a:r>
              <a:rPr lang="tr-TR" sz="2000" b="1" dirty="0"/>
              <a:t>7 – </a:t>
            </a:r>
            <a:r>
              <a:rPr lang="tr-TR" sz="2000" dirty="0"/>
              <a:t>(1) İş sağlığı ve güvenliği hizmetlerinin yerine getirilmesi için, Bakanlıkça aşağıdaki şartlarla destek sağlanabilir:</a:t>
            </a:r>
          </a:p>
          <a:p>
            <a:pPr marL="365760" lvl="1" indent="0">
              <a:buNone/>
            </a:pPr>
            <a:r>
              <a:rPr lang="tr-TR" sz="1800" b="1" i="1" dirty="0"/>
              <a:t>a) Kamu kurum ve kuruluşları hariç </a:t>
            </a:r>
            <a:r>
              <a:rPr lang="tr-TR" sz="2000" b="1" i="1" u="sng" dirty="0">
                <a:solidFill>
                  <a:srgbClr val="FF0000"/>
                </a:solidFill>
              </a:rPr>
              <a:t>ondan az </a:t>
            </a:r>
            <a:r>
              <a:rPr lang="tr-TR" sz="1800" b="1" i="1" dirty="0"/>
              <a:t>çalışanı bulunanlardan, çok tehlikeli ve tehlikeli sınıfta yer alan işyerleri faydalanabilir. Ancak, Bakanlar Kurulu, ondan az çalışanı bulunanlardan az tehlikeli sınıfta yer alan işyerlerinin de faydalanmasına karar verebilir.</a:t>
            </a:r>
          </a:p>
          <a:p>
            <a:pPr marL="365760" lvl="1" indent="0">
              <a:buNone/>
            </a:pPr>
            <a:endParaRPr lang="tr-TR" sz="1050" dirty="0" smtClean="0"/>
          </a:p>
          <a:p>
            <a:pPr marL="365760" lvl="1" indent="0">
              <a:buNone/>
            </a:pPr>
            <a:r>
              <a:rPr lang="tr-TR" sz="1800" dirty="0" smtClean="0"/>
              <a:t>b</a:t>
            </a:r>
            <a:r>
              <a:rPr lang="tr-TR" sz="1800" dirty="0"/>
              <a:t>) Giderler, iş kazası ve meslek hastalığı bakımından kısa vadeli sigorta kolları için toplanan primlerden kaynak aktarılmak suretiyle, Sosyal Güvenlik Kurumu tarafından finanse edilir.</a:t>
            </a:r>
          </a:p>
          <a:p>
            <a:pPr marL="365760" lvl="1" indent="0">
              <a:buNone/>
            </a:pPr>
            <a:endParaRPr lang="tr-TR" sz="1050" dirty="0" smtClean="0"/>
          </a:p>
          <a:p>
            <a:pPr marL="0" indent="0">
              <a:buNone/>
            </a:pPr>
            <a:endParaRPr lang="tr-TR" sz="2000" dirty="0"/>
          </a:p>
        </p:txBody>
      </p:sp>
      <p:sp>
        <p:nvSpPr>
          <p:cNvPr id="4" name="Metin kutusu 3"/>
          <p:cNvSpPr txBox="1"/>
          <p:nvPr/>
        </p:nvSpPr>
        <p:spPr>
          <a:xfrm>
            <a:off x="179512" y="5229200"/>
            <a:ext cx="8712968" cy="1200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wrap="square" rtlCol="0">
            <a:spAutoFit/>
          </a:bodyPr>
          <a:lstStyle/>
          <a:p>
            <a:pPr>
              <a:lnSpc>
                <a:spcPct val="150000"/>
              </a:lnSpc>
            </a:pPr>
            <a:r>
              <a:rPr lang="tr-TR" sz="1600" b="1" i="1" dirty="0" smtClean="0"/>
              <a:t>Kamu </a:t>
            </a:r>
            <a:r>
              <a:rPr lang="tr-TR" sz="1600" b="1" i="1" dirty="0"/>
              <a:t>kurumları ile 50’den az çalışanı olan ve az tehlikeli sınıfta yer alan işyerleri için : 30.06.2014 </a:t>
            </a:r>
            <a:r>
              <a:rPr lang="tr-TR" sz="1600" b="1" i="1" dirty="0" smtClean="0"/>
              <a:t>                                                                                     50’den </a:t>
            </a:r>
            <a:r>
              <a:rPr lang="tr-TR" sz="1600" b="1" i="1" dirty="0"/>
              <a:t>az çalışanı olan tehlikeli ve çok tehlikeli sınıfta yer alan işyerleri için: 30.06.2013 </a:t>
            </a:r>
            <a:r>
              <a:rPr lang="tr-TR" sz="1600" b="1" i="1" dirty="0" smtClean="0"/>
              <a:t>                                                                                                                    Diğer </a:t>
            </a:r>
            <a:r>
              <a:rPr lang="tr-TR" sz="1600" b="1" i="1" dirty="0"/>
              <a:t>işyerleri için: 01.01.2013 </a:t>
            </a:r>
            <a:endParaRPr lang="tr-TR" sz="1600" dirty="0"/>
          </a:p>
        </p:txBody>
      </p:sp>
    </p:spTree>
    <p:extLst>
      <p:ext uri="{BB962C8B-B14F-4D97-AF65-F5344CB8AC3E}">
        <p14:creationId xmlns:p14="http://schemas.microsoft.com/office/powerpoint/2010/main" val="2129221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700808"/>
            <a:ext cx="8507288" cy="4680520"/>
          </a:xfrm>
        </p:spPr>
        <p:txBody>
          <a:bodyPr>
            <a:normAutofit/>
          </a:bodyPr>
          <a:lstStyle/>
          <a:p>
            <a:pPr marL="0" indent="0">
              <a:buNone/>
            </a:pPr>
            <a:r>
              <a:rPr lang="tr-TR" sz="2000" b="1" dirty="0"/>
              <a:t>MADDE 7 </a:t>
            </a:r>
            <a:r>
              <a:rPr lang="tr-TR" sz="2000" b="1" dirty="0" smtClean="0"/>
              <a:t>– </a:t>
            </a:r>
          </a:p>
          <a:p>
            <a:pPr marL="0" indent="0">
              <a:buNone/>
            </a:pPr>
            <a:r>
              <a:rPr lang="tr-TR" sz="2000" dirty="0" smtClean="0"/>
              <a:t>(</a:t>
            </a:r>
            <a:r>
              <a:rPr lang="tr-TR" sz="2000" dirty="0"/>
              <a:t>2) Aşağıdaki konular ile bunlara ilişkin usul ve esaslar, Maliye Bakanlığının uygun görüşü alınarak Bakanlıkça çıkarılan yönetmelikle belirlenir:</a:t>
            </a:r>
          </a:p>
          <a:p>
            <a:pPr marL="365760" lvl="1" indent="0">
              <a:buNone/>
            </a:pPr>
            <a:r>
              <a:rPr lang="tr-TR" sz="1800" dirty="0"/>
              <a:t>a) İş sağlığı ve güvenliği hizmetlerinin yerine getirilmesi için sağlanacak desteğin uygulanması.</a:t>
            </a:r>
          </a:p>
          <a:p>
            <a:pPr marL="365760" lvl="1" indent="0">
              <a:buNone/>
            </a:pPr>
            <a:r>
              <a:rPr lang="tr-TR" sz="1800" dirty="0"/>
              <a:t>b) Destek sağlanacak ondan az çalışanı bulunan işyerlerinin özellikleri göz önünde bulundurularak; Sosyal Güvenlik Kurumu tarafından ödenecek iş sağlığı ve güvenliği hizmet bedellerinin tespiti, destek olunacak kısmı ve ödenme şekli.</a:t>
            </a:r>
          </a:p>
          <a:p>
            <a:pPr marL="365760" lvl="1" indent="0">
              <a:buNone/>
            </a:pPr>
            <a:r>
              <a:rPr lang="tr-TR" sz="1800" dirty="0"/>
              <a:t>c) Destekten faydalanabilecek işyerlerinin taşıması gereken şartlar.</a:t>
            </a:r>
          </a:p>
          <a:p>
            <a:pPr marL="365760" lvl="1" indent="0">
              <a:buNone/>
            </a:pPr>
            <a:r>
              <a:rPr lang="tr-TR" sz="1800" dirty="0"/>
              <a:t>ç) İş sağlığı ve güvenliği hizmeti verecek kuruluşların özellikleri.</a:t>
            </a:r>
          </a:p>
          <a:p>
            <a:pPr marL="0" indent="0">
              <a:buNone/>
            </a:pPr>
            <a:endParaRPr lang="tr-TR" sz="2000" dirty="0" smtClean="0"/>
          </a:p>
          <a:p>
            <a:pPr marL="0" indent="0">
              <a:buNone/>
            </a:pPr>
            <a:r>
              <a:rPr lang="tr-TR" sz="2000" dirty="0" smtClean="0"/>
              <a:t>(</a:t>
            </a:r>
            <a:r>
              <a:rPr lang="tr-TR" sz="2000" dirty="0"/>
              <a:t>3) Etkinlik ve sürekliliğin sağlanması amacıyla; Bakanlık tarafından Sağlık Bakanlığı, Bilim, Sanayi ve Teknoloji Bakanlığı ve ilgili meslek kuruluşlarıyla iş birliği yapılabilir.</a:t>
            </a:r>
          </a:p>
          <a:p>
            <a:pPr marL="0" indent="0">
              <a:buNone/>
            </a:pPr>
            <a:endParaRPr lang="tr-TR" sz="2000" dirty="0"/>
          </a:p>
        </p:txBody>
      </p:sp>
      <p:sp>
        <p:nvSpPr>
          <p:cNvPr id="4" name="Başlık 1"/>
          <p:cNvSpPr>
            <a:spLocks noGrp="1"/>
          </p:cNvSpPr>
          <p:nvPr>
            <p:ph type="title"/>
          </p:nvPr>
        </p:nvSpPr>
        <p:spPr>
          <a:xfrm>
            <a:off x="467544" y="188640"/>
            <a:ext cx="8229600" cy="1143000"/>
          </a:xfrm>
        </p:spPr>
        <p:txBody>
          <a:bodyPr>
            <a:noAutofit/>
          </a:bodyPr>
          <a:lstStyle/>
          <a:p>
            <a:r>
              <a:rPr lang="tr-TR" sz="2800" b="1" dirty="0"/>
              <a:t>İş sağlığı ve güvenliği hizmetlerinin </a:t>
            </a:r>
            <a:r>
              <a:rPr lang="tr-TR" sz="2800" b="1" dirty="0" smtClean="0"/>
              <a:t>desteklenmesi</a:t>
            </a:r>
            <a:endParaRPr lang="tr-TR" sz="2800" dirty="0"/>
          </a:p>
        </p:txBody>
      </p:sp>
      <p:sp>
        <p:nvSpPr>
          <p:cNvPr id="5" name="Metin kutusu 4"/>
          <p:cNvSpPr txBox="1"/>
          <p:nvPr/>
        </p:nvSpPr>
        <p:spPr>
          <a:xfrm>
            <a:off x="1920958" y="1484784"/>
            <a:ext cx="6480720" cy="6463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wrap="square" rtlCol="0">
            <a:spAutoFit/>
          </a:bodyPr>
          <a:lstStyle/>
          <a:p>
            <a:r>
              <a:rPr lang="tr-TR" sz="1200" b="1" i="1" dirty="0" smtClean="0"/>
              <a:t>Kamu </a:t>
            </a:r>
            <a:r>
              <a:rPr lang="tr-TR" sz="1200" b="1" i="1" dirty="0"/>
              <a:t>kurumları ile 50’den az çalışanı olan ve az tehlikeli sınıfta yer alan işyerleri için : 30.06.2014 </a:t>
            </a:r>
            <a:r>
              <a:rPr lang="tr-TR" sz="1200" b="1" i="1" dirty="0" smtClean="0"/>
              <a:t>                                                                                     50’den </a:t>
            </a:r>
            <a:r>
              <a:rPr lang="tr-TR" sz="1200" b="1" i="1" dirty="0"/>
              <a:t>az çalışanı olan tehlikeli ve çok tehlikeli sınıfta yer alan işyerleri için: 30.06.2013 </a:t>
            </a:r>
            <a:r>
              <a:rPr lang="tr-TR" sz="1200" b="1" i="1" dirty="0" smtClean="0"/>
              <a:t>                                                                                                                    Diğer </a:t>
            </a:r>
            <a:r>
              <a:rPr lang="tr-TR" sz="1200" b="1" i="1" dirty="0"/>
              <a:t>işyerleri için: 01.01.2013 </a:t>
            </a:r>
            <a:endParaRPr lang="tr-TR" sz="1200" dirty="0"/>
          </a:p>
        </p:txBody>
      </p:sp>
    </p:spTree>
    <p:extLst>
      <p:ext uri="{BB962C8B-B14F-4D97-AF65-F5344CB8AC3E}">
        <p14:creationId xmlns:p14="http://schemas.microsoft.com/office/powerpoint/2010/main" val="2716995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260648"/>
            <a:ext cx="8229600" cy="1143000"/>
          </a:xfrm>
        </p:spPr>
        <p:txBody>
          <a:bodyPr>
            <a:noAutofit/>
          </a:bodyPr>
          <a:lstStyle/>
          <a:p>
            <a:r>
              <a:rPr lang="tr-TR" sz="3600" b="1" dirty="0"/>
              <a:t>İşyeri hekimleri ve iş güvenliği </a:t>
            </a:r>
            <a:r>
              <a:rPr lang="tr-TR" sz="3600" b="1" dirty="0" smtClean="0"/>
              <a:t>uzmanları</a:t>
            </a:r>
            <a:endParaRPr lang="tr-TR" sz="3600" dirty="0"/>
          </a:p>
        </p:txBody>
      </p:sp>
      <p:sp>
        <p:nvSpPr>
          <p:cNvPr id="3" name="İçerik Yer Tutucusu 2"/>
          <p:cNvSpPr>
            <a:spLocks noGrp="1"/>
          </p:cNvSpPr>
          <p:nvPr>
            <p:ph idx="1"/>
          </p:nvPr>
        </p:nvSpPr>
        <p:spPr>
          <a:xfrm>
            <a:off x="179512" y="1772816"/>
            <a:ext cx="8964488" cy="4389120"/>
          </a:xfrm>
        </p:spPr>
        <p:txBody>
          <a:bodyPr>
            <a:noAutofit/>
          </a:bodyPr>
          <a:lstStyle/>
          <a:p>
            <a:pPr marL="0" indent="0">
              <a:buNone/>
            </a:pPr>
            <a:r>
              <a:rPr lang="tr-TR" sz="2400" b="1" dirty="0" smtClean="0"/>
              <a:t>MADDE </a:t>
            </a:r>
            <a:r>
              <a:rPr lang="tr-TR" sz="2400" b="1" dirty="0"/>
              <a:t>8 – </a:t>
            </a:r>
            <a:endParaRPr lang="tr-TR" sz="2400" b="1" dirty="0" smtClean="0"/>
          </a:p>
          <a:p>
            <a:pPr marL="0" indent="0">
              <a:buNone/>
            </a:pPr>
            <a:endParaRPr lang="tr-TR" sz="2400" dirty="0" smtClean="0"/>
          </a:p>
          <a:p>
            <a:pPr marL="0" indent="0">
              <a:buNone/>
            </a:pPr>
            <a:r>
              <a:rPr lang="tr-TR" sz="2400" dirty="0" smtClean="0"/>
              <a:t>(</a:t>
            </a:r>
            <a:r>
              <a:rPr lang="tr-TR" sz="2400" dirty="0"/>
              <a:t>1) İşyeri hekimi ve iş güvenliği uzmanlarının hak ve yetkileri, görevlerini yerine getirmeleri nedeniyle kısıtlanamaz. Bu kişiler, görevlerini mesleğin gerektirdiği etik ilkeler ve mesleki bağımsızlık içerisinde yürütür.</a:t>
            </a:r>
          </a:p>
          <a:p>
            <a:pPr marL="0" indent="0">
              <a:buNone/>
            </a:pPr>
            <a:endParaRPr lang="tr-TR" sz="2400" dirty="0" smtClean="0"/>
          </a:p>
          <a:p>
            <a:pPr marL="0" indent="0">
              <a:buNone/>
            </a:pPr>
            <a:endParaRPr lang="tr-TR" sz="2400" dirty="0" smtClean="0"/>
          </a:p>
        </p:txBody>
      </p:sp>
      <p:sp>
        <p:nvSpPr>
          <p:cNvPr id="4" name="Metin kutusu 3"/>
          <p:cNvSpPr txBox="1"/>
          <p:nvPr/>
        </p:nvSpPr>
        <p:spPr>
          <a:xfrm>
            <a:off x="1920958" y="1628800"/>
            <a:ext cx="6480720" cy="6463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wrap="square" rtlCol="0">
            <a:spAutoFit/>
          </a:bodyPr>
          <a:lstStyle/>
          <a:p>
            <a:r>
              <a:rPr lang="tr-TR" sz="1200" b="1" i="1" dirty="0" smtClean="0"/>
              <a:t>Kamu </a:t>
            </a:r>
            <a:r>
              <a:rPr lang="tr-TR" sz="1200" b="1" i="1" dirty="0"/>
              <a:t>kurumları ile 50’den az çalışanı olan ve az tehlikeli sınıfta yer alan işyerleri için : 30.06.2014 </a:t>
            </a:r>
            <a:r>
              <a:rPr lang="tr-TR" sz="1200" b="1" i="1" dirty="0" smtClean="0"/>
              <a:t>                                                                                     50’den </a:t>
            </a:r>
            <a:r>
              <a:rPr lang="tr-TR" sz="1200" b="1" i="1" dirty="0"/>
              <a:t>az çalışanı olan tehlikeli ve çok tehlikeli sınıfta yer alan işyerleri için: 30.06.2013 </a:t>
            </a:r>
            <a:r>
              <a:rPr lang="tr-TR" sz="1200" b="1" i="1" dirty="0" smtClean="0"/>
              <a:t>                                                                                                                    Diğer </a:t>
            </a:r>
            <a:r>
              <a:rPr lang="tr-TR" sz="1200" b="1" i="1" dirty="0"/>
              <a:t>işyerleri için: 01.01.2013 </a:t>
            </a:r>
            <a:endParaRPr lang="tr-TR" sz="1200" dirty="0"/>
          </a:p>
        </p:txBody>
      </p:sp>
    </p:spTree>
    <p:extLst>
      <p:ext uri="{BB962C8B-B14F-4D97-AF65-F5344CB8AC3E}">
        <p14:creationId xmlns:p14="http://schemas.microsoft.com/office/powerpoint/2010/main" val="205474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260648"/>
            <a:ext cx="8229600" cy="1143000"/>
          </a:xfrm>
        </p:spPr>
        <p:txBody>
          <a:bodyPr>
            <a:noAutofit/>
          </a:bodyPr>
          <a:lstStyle/>
          <a:p>
            <a:r>
              <a:rPr lang="tr-TR" sz="3600" b="1" dirty="0"/>
              <a:t>İşyeri hekimleri ve iş güvenliği </a:t>
            </a:r>
            <a:r>
              <a:rPr lang="tr-TR" sz="3600" b="1" dirty="0" smtClean="0"/>
              <a:t>uzmanları</a:t>
            </a:r>
            <a:endParaRPr lang="tr-TR" sz="3600" dirty="0"/>
          </a:p>
        </p:txBody>
      </p:sp>
      <p:sp>
        <p:nvSpPr>
          <p:cNvPr id="3" name="İçerik Yer Tutucusu 2"/>
          <p:cNvSpPr>
            <a:spLocks noGrp="1"/>
          </p:cNvSpPr>
          <p:nvPr>
            <p:ph idx="1"/>
          </p:nvPr>
        </p:nvSpPr>
        <p:spPr>
          <a:xfrm>
            <a:off x="179512" y="1628800"/>
            <a:ext cx="8964488" cy="4389120"/>
          </a:xfrm>
        </p:spPr>
        <p:txBody>
          <a:bodyPr>
            <a:noAutofit/>
          </a:bodyPr>
          <a:lstStyle/>
          <a:p>
            <a:pPr marL="0" indent="0">
              <a:buNone/>
            </a:pPr>
            <a:r>
              <a:rPr lang="tr-TR" sz="2400" b="1" dirty="0" smtClean="0"/>
              <a:t>MADDE </a:t>
            </a:r>
            <a:r>
              <a:rPr lang="tr-TR" sz="2400" b="1" dirty="0"/>
              <a:t>8 – </a:t>
            </a:r>
            <a:endParaRPr lang="tr-TR" sz="2400" b="1" dirty="0" smtClean="0"/>
          </a:p>
          <a:p>
            <a:pPr marL="0" indent="0">
              <a:buNone/>
            </a:pPr>
            <a:endParaRPr lang="tr-TR" sz="2400" dirty="0" smtClean="0"/>
          </a:p>
          <a:p>
            <a:pPr marL="0" indent="0">
              <a:buNone/>
            </a:pPr>
            <a:r>
              <a:rPr lang="tr-TR" sz="2400" dirty="0" smtClean="0"/>
              <a:t>(</a:t>
            </a:r>
            <a:r>
              <a:rPr lang="tr-TR" sz="2400" dirty="0"/>
              <a:t>2) İşyeri hekimi ve iş güvenliği uzmanları; görevlendirildikleri işyerlerinde iş sağlığı ve güvenliğiyle ilgili alınması gereken tedbirleri işverene </a:t>
            </a:r>
            <a:r>
              <a:rPr lang="tr-TR" sz="2400" b="1" i="1" u="sng" dirty="0"/>
              <a:t>yazılı olarak bildirir</a:t>
            </a:r>
            <a:r>
              <a:rPr lang="tr-TR" sz="2400" dirty="0"/>
              <a:t>; bildirilen hususlardan hayati tehlike arz edenlerin işveren tarafından yerine getirilmemesi hâlinde, bu hususu Bakanlığın yetkili birimine bildirir.</a:t>
            </a:r>
          </a:p>
          <a:p>
            <a:pPr marL="0" indent="0">
              <a:buNone/>
            </a:pPr>
            <a:endParaRPr lang="tr-TR" sz="2400" dirty="0" smtClean="0"/>
          </a:p>
        </p:txBody>
      </p:sp>
      <p:pic>
        <p:nvPicPr>
          <p:cNvPr id="1026" name="Picture 2" descr="http://habermuhasebe.com/wp-content/uploads/2012/03/calisan-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2182" y="4509120"/>
            <a:ext cx="3345757" cy="2232248"/>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1763688" y="1484784"/>
            <a:ext cx="6480720" cy="6463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wrap="square" rtlCol="0">
            <a:spAutoFit/>
          </a:bodyPr>
          <a:lstStyle/>
          <a:p>
            <a:r>
              <a:rPr lang="tr-TR" sz="1200" b="1" i="1" dirty="0" smtClean="0"/>
              <a:t>Kamu </a:t>
            </a:r>
            <a:r>
              <a:rPr lang="tr-TR" sz="1200" b="1" i="1" dirty="0"/>
              <a:t>kurumları ile 50’den az çalışanı olan ve az tehlikeli sınıfta yer alan işyerleri için : 30.06.2014 </a:t>
            </a:r>
            <a:r>
              <a:rPr lang="tr-TR" sz="1200" b="1" i="1" dirty="0" smtClean="0"/>
              <a:t>                                                                                     50’den </a:t>
            </a:r>
            <a:r>
              <a:rPr lang="tr-TR" sz="1200" b="1" i="1" dirty="0"/>
              <a:t>az çalışanı olan tehlikeli ve çok tehlikeli sınıfta yer alan işyerleri için: 30.06.2013 </a:t>
            </a:r>
            <a:r>
              <a:rPr lang="tr-TR" sz="1200" b="1" i="1" dirty="0" smtClean="0"/>
              <a:t>                                                                                                                    Diğer </a:t>
            </a:r>
            <a:r>
              <a:rPr lang="tr-TR" sz="1200" b="1" i="1" dirty="0"/>
              <a:t>işyerleri için: 01.01.2013 </a:t>
            </a:r>
            <a:endParaRPr lang="tr-TR" sz="1200" dirty="0"/>
          </a:p>
        </p:txBody>
      </p:sp>
    </p:spTree>
    <p:extLst>
      <p:ext uri="{BB962C8B-B14F-4D97-AF65-F5344CB8AC3E}">
        <p14:creationId xmlns:p14="http://schemas.microsoft.com/office/powerpoint/2010/main" val="207979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260648"/>
            <a:ext cx="8229600" cy="1143000"/>
          </a:xfrm>
        </p:spPr>
        <p:txBody>
          <a:bodyPr>
            <a:noAutofit/>
          </a:bodyPr>
          <a:lstStyle/>
          <a:p>
            <a:r>
              <a:rPr lang="tr-TR" sz="3600" b="1" dirty="0"/>
              <a:t>İşyeri hekimleri ve iş güvenliği </a:t>
            </a:r>
            <a:r>
              <a:rPr lang="tr-TR" sz="3600" b="1" dirty="0" smtClean="0"/>
              <a:t>uzmanları</a:t>
            </a:r>
            <a:endParaRPr lang="tr-TR" sz="3600" dirty="0"/>
          </a:p>
        </p:txBody>
      </p:sp>
      <p:sp>
        <p:nvSpPr>
          <p:cNvPr id="3" name="İçerik Yer Tutucusu 2"/>
          <p:cNvSpPr>
            <a:spLocks noGrp="1"/>
          </p:cNvSpPr>
          <p:nvPr>
            <p:ph idx="1"/>
          </p:nvPr>
        </p:nvSpPr>
        <p:spPr>
          <a:xfrm>
            <a:off x="179512" y="1772816"/>
            <a:ext cx="8964488" cy="4389120"/>
          </a:xfrm>
        </p:spPr>
        <p:txBody>
          <a:bodyPr>
            <a:noAutofit/>
          </a:bodyPr>
          <a:lstStyle/>
          <a:p>
            <a:pPr marL="0" indent="0">
              <a:buNone/>
            </a:pPr>
            <a:r>
              <a:rPr lang="tr-TR" sz="2400" b="1" dirty="0" smtClean="0"/>
              <a:t>MADDE </a:t>
            </a:r>
            <a:r>
              <a:rPr lang="tr-TR" sz="2400" b="1" dirty="0"/>
              <a:t>8 – </a:t>
            </a:r>
            <a:endParaRPr lang="tr-TR" sz="2400" b="1" dirty="0" smtClean="0"/>
          </a:p>
          <a:p>
            <a:pPr marL="0" indent="0">
              <a:buNone/>
            </a:pPr>
            <a:endParaRPr lang="tr-TR" sz="2400" dirty="0" smtClean="0"/>
          </a:p>
          <a:p>
            <a:pPr marL="0" indent="0">
              <a:buNone/>
            </a:pPr>
            <a:r>
              <a:rPr lang="tr-TR" sz="2400" dirty="0" smtClean="0"/>
              <a:t>(</a:t>
            </a:r>
            <a:r>
              <a:rPr lang="tr-TR" sz="2400" dirty="0"/>
              <a:t>3) Hizmet sunan kuruluşlar ile işyeri hekimi ve iş güvenliği uzmanları, iş sağlığı ve güvenliği hizmetlerinin yürütülmesindeki ihmallerinden dolayı, hizmet sundukları işverene karşı sorumludur.</a:t>
            </a:r>
          </a:p>
          <a:p>
            <a:pPr marL="0" indent="0">
              <a:buNone/>
            </a:pPr>
            <a:endParaRPr lang="tr-TR" sz="2400" dirty="0" smtClean="0"/>
          </a:p>
        </p:txBody>
      </p:sp>
      <p:pic>
        <p:nvPicPr>
          <p:cNvPr id="2050" name="Picture 2" descr="http://www.doktorsigortasi.com/resimler/zorunlu-mali-sorumluluk-sigortasi-nda-hekimlerin-dikkatine-6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4149080"/>
            <a:ext cx="3905250" cy="2343151"/>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1920958" y="1628800"/>
            <a:ext cx="6480720" cy="6463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wrap="square" rtlCol="0">
            <a:spAutoFit/>
          </a:bodyPr>
          <a:lstStyle/>
          <a:p>
            <a:r>
              <a:rPr lang="tr-TR" sz="1200" b="1" i="1" dirty="0" smtClean="0"/>
              <a:t>Kamu </a:t>
            </a:r>
            <a:r>
              <a:rPr lang="tr-TR" sz="1200" b="1" i="1" dirty="0"/>
              <a:t>kurumları ile 50’den az çalışanı olan ve az tehlikeli sınıfta yer alan işyerleri için : 30.06.2014 </a:t>
            </a:r>
            <a:r>
              <a:rPr lang="tr-TR" sz="1200" b="1" i="1" dirty="0" smtClean="0"/>
              <a:t>                                                                                     50’den </a:t>
            </a:r>
            <a:r>
              <a:rPr lang="tr-TR" sz="1200" b="1" i="1" dirty="0"/>
              <a:t>az çalışanı olan tehlikeli ve çok tehlikeli sınıfta yer alan işyerleri için: 30.06.2013 </a:t>
            </a:r>
            <a:r>
              <a:rPr lang="tr-TR" sz="1200" b="1" i="1" dirty="0" smtClean="0"/>
              <a:t>                                                                                                                    Diğer </a:t>
            </a:r>
            <a:r>
              <a:rPr lang="tr-TR" sz="1200" b="1" i="1" dirty="0"/>
              <a:t>işyerleri için: 01.01.2013 </a:t>
            </a:r>
            <a:endParaRPr lang="tr-TR" sz="1200" dirty="0"/>
          </a:p>
        </p:txBody>
      </p:sp>
    </p:spTree>
    <p:extLst>
      <p:ext uri="{BB962C8B-B14F-4D97-AF65-F5344CB8AC3E}">
        <p14:creationId xmlns:p14="http://schemas.microsoft.com/office/powerpoint/2010/main" val="207979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260648"/>
            <a:ext cx="8229600" cy="1143000"/>
          </a:xfrm>
        </p:spPr>
        <p:txBody>
          <a:bodyPr>
            <a:noAutofit/>
          </a:bodyPr>
          <a:lstStyle/>
          <a:p>
            <a:r>
              <a:rPr lang="tr-TR" sz="3600" b="1" dirty="0"/>
              <a:t>İşyeri hekimleri ve iş güvenliği </a:t>
            </a:r>
            <a:r>
              <a:rPr lang="tr-TR" sz="3600" b="1" dirty="0" smtClean="0"/>
              <a:t>uzmanları</a:t>
            </a:r>
            <a:endParaRPr lang="tr-TR" sz="3600" dirty="0"/>
          </a:p>
        </p:txBody>
      </p:sp>
      <p:sp>
        <p:nvSpPr>
          <p:cNvPr id="3" name="İçerik Yer Tutucusu 2"/>
          <p:cNvSpPr>
            <a:spLocks noGrp="1"/>
          </p:cNvSpPr>
          <p:nvPr>
            <p:ph idx="1"/>
          </p:nvPr>
        </p:nvSpPr>
        <p:spPr>
          <a:xfrm>
            <a:off x="179512" y="1628800"/>
            <a:ext cx="8784976" cy="4968552"/>
          </a:xfrm>
        </p:spPr>
        <p:txBody>
          <a:bodyPr>
            <a:normAutofit/>
          </a:bodyPr>
          <a:lstStyle/>
          <a:p>
            <a:pPr marL="0" indent="0">
              <a:buNone/>
            </a:pPr>
            <a:r>
              <a:rPr lang="tr-TR" b="1" dirty="0" smtClean="0"/>
              <a:t>MADDE </a:t>
            </a:r>
            <a:r>
              <a:rPr lang="tr-TR" b="1" dirty="0"/>
              <a:t>8 </a:t>
            </a:r>
            <a:r>
              <a:rPr lang="tr-TR" b="1" dirty="0" smtClean="0"/>
              <a:t>–</a:t>
            </a:r>
            <a:r>
              <a:rPr lang="tr-TR" dirty="0" smtClean="0"/>
              <a:t>.</a:t>
            </a:r>
            <a:endParaRPr lang="tr-TR" dirty="0"/>
          </a:p>
          <a:p>
            <a:pPr marL="0" indent="0">
              <a:buNone/>
            </a:pPr>
            <a:r>
              <a:rPr lang="tr-TR" sz="2400" dirty="0"/>
              <a:t>(4) Çalışanın ölümü veya maluliyetiyle sonuçlanacak şekilde vücut bütünlüğünün bozulmasına neden olan iş kazası veya meslek hastalığının meydana gelmesinde ihmali tespit edilen işyeri hekimi veya iş güvenliği uzmanının yetki belgesi askıya alınır.</a:t>
            </a:r>
          </a:p>
          <a:p>
            <a:pPr marL="0" indent="0">
              <a:buNone/>
            </a:pPr>
            <a:endParaRPr lang="tr-TR" dirty="0" smtClean="0"/>
          </a:p>
        </p:txBody>
      </p:sp>
      <p:pic>
        <p:nvPicPr>
          <p:cNvPr id="3074" name="Picture 2" descr="http://t1.gstatic.com/images?q=tbn:ANd9GcSNmzWUPHG8snz537LeM1YWDvI1m9Gb5gxzEXvguWR4H98ATGg4j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075803"/>
            <a:ext cx="2232248" cy="223224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t3.gstatic.com/images?q=tbn:ANd9GcTg-XWSfvieavyJW6EvahnvR_h_pfqM6asVOlNlWioba5gpci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4320389"/>
            <a:ext cx="2619375" cy="1743076"/>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1920958" y="1484784"/>
            <a:ext cx="6480720" cy="6463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wrap="square" rtlCol="0">
            <a:spAutoFit/>
          </a:bodyPr>
          <a:lstStyle/>
          <a:p>
            <a:r>
              <a:rPr lang="tr-TR" sz="1200" b="1" i="1" dirty="0" smtClean="0"/>
              <a:t>Kamu </a:t>
            </a:r>
            <a:r>
              <a:rPr lang="tr-TR" sz="1200" b="1" i="1" dirty="0"/>
              <a:t>kurumları ile 50’den az çalışanı olan ve az tehlikeli sınıfta yer alan işyerleri için : 30.06.2014 </a:t>
            </a:r>
            <a:r>
              <a:rPr lang="tr-TR" sz="1200" b="1" i="1" dirty="0" smtClean="0"/>
              <a:t>                                                                                     50’den </a:t>
            </a:r>
            <a:r>
              <a:rPr lang="tr-TR" sz="1200" b="1" i="1" dirty="0"/>
              <a:t>az çalışanı olan tehlikeli ve çok tehlikeli sınıfta yer alan işyerleri için: 30.06.2013 </a:t>
            </a:r>
            <a:r>
              <a:rPr lang="tr-TR" sz="1200" b="1" i="1" dirty="0" smtClean="0"/>
              <a:t>                                                                                                                    Diğer </a:t>
            </a:r>
            <a:r>
              <a:rPr lang="tr-TR" sz="1200" b="1" i="1" dirty="0"/>
              <a:t>işyerleri için: 01.01.2013 </a:t>
            </a:r>
            <a:endParaRPr lang="tr-TR" sz="1200" dirty="0"/>
          </a:p>
        </p:txBody>
      </p:sp>
    </p:spTree>
    <p:extLst>
      <p:ext uri="{BB962C8B-B14F-4D97-AF65-F5344CB8AC3E}">
        <p14:creationId xmlns:p14="http://schemas.microsoft.com/office/powerpoint/2010/main" val="3918114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260648"/>
            <a:ext cx="8229600" cy="1143000"/>
          </a:xfrm>
        </p:spPr>
        <p:txBody>
          <a:bodyPr>
            <a:noAutofit/>
          </a:bodyPr>
          <a:lstStyle/>
          <a:p>
            <a:r>
              <a:rPr lang="tr-TR" sz="3600" b="1" dirty="0"/>
              <a:t>İşyeri hekimleri ve iş güvenliği </a:t>
            </a:r>
            <a:r>
              <a:rPr lang="tr-TR" sz="3600" b="1" dirty="0" smtClean="0"/>
              <a:t>uzmanları</a:t>
            </a:r>
            <a:endParaRPr lang="tr-TR" sz="3600" dirty="0"/>
          </a:p>
        </p:txBody>
      </p:sp>
      <p:sp>
        <p:nvSpPr>
          <p:cNvPr id="3" name="İçerik Yer Tutucusu 2"/>
          <p:cNvSpPr>
            <a:spLocks noGrp="1"/>
          </p:cNvSpPr>
          <p:nvPr>
            <p:ph idx="1"/>
          </p:nvPr>
        </p:nvSpPr>
        <p:spPr>
          <a:xfrm>
            <a:off x="179512" y="1628800"/>
            <a:ext cx="8784976" cy="4968552"/>
          </a:xfrm>
        </p:spPr>
        <p:txBody>
          <a:bodyPr>
            <a:normAutofit/>
          </a:bodyPr>
          <a:lstStyle/>
          <a:p>
            <a:pPr marL="0" indent="0">
              <a:buNone/>
            </a:pPr>
            <a:r>
              <a:rPr lang="tr-TR" sz="2400" b="1" dirty="0" smtClean="0"/>
              <a:t>MADDE </a:t>
            </a:r>
            <a:r>
              <a:rPr lang="tr-TR" sz="2400" b="1" dirty="0"/>
              <a:t>8 </a:t>
            </a:r>
            <a:r>
              <a:rPr lang="tr-TR" sz="2400" b="1" dirty="0" smtClean="0"/>
              <a:t>–</a:t>
            </a:r>
            <a:r>
              <a:rPr lang="tr-TR" sz="2400" dirty="0" smtClean="0"/>
              <a:t>.</a:t>
            </a:r>
            <a:endParaRPr lang="tr-TR" sz="2400" dirty="0"/>
          </a:p>
          <a:p>
            <a:pPr marL="0" indent="0">
              <a:buNone/>
            </a:pPr>
            <a:endParaRPr lang="tr-TR" sz="2400" dirty="0" smtClean="0"/>
          </a:p>
          <a:p>
            <a:pPr marL="0" indent="0">
              <a:buNone/>
            </a:pPr>
            <a:r>
              <a:rPr lang="tr-TR" sz="2400" dirty="0" smtClean="0"/>
              <a:t>(</a:t>
            </a:r>
            <a:r>
              <a:rPr lang="tr-TR" sz="2400" dirty="0"/>
              <a:t>5) İş güvenliği uzmanlarının görev alabilmeleri için; </a:t>
            </a:r>
            <a:endParaRPr lang="tr-TR" sz="2400" dirty="0" smtClean="0"/>
          </a:p>
          <a:p>
            <a:pPr marL="0" indent="0">
              <a:buNone/>
            </a:pPr>
            <a:r>
              <a:rPr lang="tr-TR" sz="2400" b="1" dirty="0" smtClean="0"/>
              <a:t>çok </a:t>
            </a:r>
            <a:r>
              <a:rPr lang="tr-TR" sz="2400" b="1" dirty="0"/>
              <a:t>tehlikeli sınıfta yer alan işyerlerinde (A) sınıfı</a:t>
            </a:r>
            <a:r>
              <a:rPr lang="tr-TR" sz="2400" b="1" dirty="0" smtClean="0"/>
              <a:t>,</a:t>
            </a:r>
          </a:p>
          <a:p>
            <a:pPr marL="0" indent="0">
              <a:buNone/>
            </a:pPr>
            <a:r>
              <a:rPr lang="tr-TR" sz="2400" b="1" dirty="0" smtClean="0"/>
              <a:t>tehlikeli </a:t>
            </a:r>
            <a:r>
              <a:rPr lang="tr-TR" sz="2400" b="1" dirty="0"/>
              <a:t>sınıfta yer alan işyerlerinde en az (B) sınıfı</a:t>
            </a:r>
            <a:r>
              <a:rPr lang="tr-TR" sz="2400" dirty="0" smtClean="0"/>
              <a:t>,</a:t>
            </a:r>
          </a:p>
          <a:p>
            <a:pPr marL="0" indent="0">
              <a:buNone/>
            </a:pPr>
            <a:r>
              <a:rPr lang="tr-TR" sz="2400" b="1" dirty="0" smtClean="0"/>
              <a:t>az </a:t>
            </a:r>
            <a:r>
              <a:rPr lang="tr-TR" sz="2400" b="1" dirty="0"/>
              <a:t>tehlikeli sınıfta yer alan işyerlerinde ise en az (C) sınıfı </a:t>
            </a:r>
            <a:endParaRPr lang="tr-TR" sz="2400" b="1" dirty="0" smtClean="0"/>
          </a:p>
          <a:p>
            <a:pPr marL="0" indent="0">
              <a:buNone/>
            </a:pPr>
            <a:r>
              <a:rPr lang="tr-TR" sz="2400" b="1" dirty="0" smtClean="0"/>
              <a:t>iş </a:t>
            </a:r>
            <a:r>
              <a:rPr lang="tr-TR" sz="2400" b="1" dirty="0"/>
              <a:t>güvenliği uzmanlığı belgesine sahip olmaları şartı aranır.</a:t>
            </a:r>
            <a:r>
              <a:rPr lang="tr-TR" sz="2400" dirty="0"/>
              <a:t> Bakanlık, iş güvenliği uzmanlarının ve işyeri hekimlerinin görevlendirilmesi konusunda </a:t>
            </a:r>
            <a:r>
              <a:rPr lang="tr-TR" sz="2400" dirty="0">
                <a:hlinkClick r:id="rId2" action="ppaction://hlinkfile"/>
              </a:rPr>
              <a:t>sektörel alanda özel düzenleme yapabilir.</a:t>
            </a:r>
            <a:endParaRPr lang="tr-TR" sz="2400" dirty="0"/>
          </a:p>
          <a:p>
            <a:pPr marL="0" indent="0">
              <a:buNone/>
            </a:pPr>
            <a:endParaRPr lang="tr-TR" sz="2400" dirty="0" smtClean="0"/>
          </a:p>
        </p:txBody>
      </p:sp>
      <p:sp>
        <p:nvSpPr>
          <p:cNvPr id="4" name="Metin kutusu 3"/>
          <p:cNvSpPr txBox="1"/>
          <p:nvPr/>
        </p:nvSpPr>
        <p:spPr>
          <a:xfrm>
            <a:off x="1920958" y="1628800"/>
            <a:ext cx="6480720" cy="6463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wrap="square" rtlCol="0">
            <a:spAutoFit/>
          </a:bodyPr>
          <a:lstStyle/>
          <a:p>
            <a:r>
              <a:rPr lang="tr-TR" sz="1200" b="1" i="1" dirty="0" smtClean="0"/>
              <a:t>Kamu </a:t>
            </a:r>
            <a:r>
              <a:rPr lang="tr-TR" sz="1200" b="1" i="1" dirty="0"/>
              <a:t>kurumları ile 50’den az çalışanı olan ve az tehlikeli sınıfta yer alan işyerleri için : 30.06.2014 </a:t>
            </a:r>
            <a:r>
              <a:rPr lang="tr-TR" sz="1200" b="1" i="1" dirty="0" smtClean="0"/>
              <a:t>                                                                                     50’den </a:t>
            </a:r>
            <a:r>
              <a:rPr lang="tr-TR" sz="1200" b="1" i="1" dirty="0"/>
              <a:t>az çalışanı olan tehlikeli ve çok tehlikeli sınıfta yer alan işyerleri için: 30.06.2013 </a:t>
            </a:r>
            <a:r>
              <a:rPr lang="tr-TR" sz="1200" b="1" i="1" dirty="0" smtClean="0"/>
              <a:t>                                                                                                                    Diğer </a:t>
            </a:r>
            <a:r>
              <a:rPr lang="tr-TR" sz="1200" b="1" i="1" dirty="0"/>
              <a:t>işyerleri için: 01.01.2013 </a:t>
            </a:r>
            <a:endParaRPr lang="tr-TR" sz="1200" dirty="0"/>
          </a:p>
        </p:txBody>
      </p:sp>
    </p:spTree>
    <p:extLst>
      <p:ext uri="{BB962C8B-B14F-4D97-AF65-F5344CB8AC3E}">
        <p14:creationId xmlns:p14="http://schemas.microsoft.com/office/powerpoint/2010/main" val="2130324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260648"/>
            <a:ext cx="8229600" cy="1143000"/>
          </a:xfrm>
        </p:spPr>
        <p:txBody>
          <a:bodyPr>
            <a:noAutofit/>
          </a:bodyPr>
          <a:lstStyle/>
          <a:p>
            <a:r>
              <a:rPr lang="tr-TR" sz="3600" b="1" dirty="0"/>
              <a:t>İşyeri hekimleri ve iş güvenliği </a:t>
            </a:r>
            <a:r>
              <a:rPr lang="tr-TR" sz="3600" b="1" dirty="0" smtClean="0"/>
              <a:t>uzmanları</a:t>
            </a:r>
            <a:endParaRPr lang="tr-TR" sz="3600" dirty="0"/>
          </a:p>
        </p:txBody>
      </p:sp>
      <p:sp>
        <p:nvSpPr>
          <p:cNvPr id="3" name="İçerik Yer Tutucusu 2"/>
          <p:cNvSpPr>
            <a:spLocks noGrp="1"/>
          </p:cNvSpPr>
          <p:nvPr>
            <p:ph idx="1"/>
          </p:nvPr>
        </p:nvSpPr>
        <p:spPr>
          <a:xfrm>
            <a:off x="179512" y="1628800"/>
            <a:ext cx="8784976" cy="4968552"/>
          </a:xfrm>
        </p:spPr>
        <p:txBody>
          <a:bodyPr>
            <a:normAutofit/>
          </a:bodyPr>
          <a:lstStyle/>
          <a:p>
            <a:pPr marL="0" indent="0">
              <a:buNone/>
            </a:pPr>
            <a:r>
              <a:rPr lang="tr-TR" sz="2400" b="1" dirty="0" smtClean="0"/>
              <a:t>MADDE </a:t>
            </a:r>
            <a:r>
              <a:rPr lang="tr-TR" sz="2400" b="1" dirty="0"/>
              <a:t>8 </a:t>
            </a:r>
            <a:r>
              <a:rPr lang="tr-TR" sz="2400" b="1" dirty="0" smtClean="0"/>
              <a:t>–</a:t>
            </a:r>
            <a:r>
              <a:rPr lang="tr-TR" sz="2400" dirty="0" smtClean="0"/>
              <a:t>.</a:t>
            </a:r>
            <a:endParaRPr lang="tr-TR" sz="2400" dirty="0"/>
          </a:p>
          <a:p>
            <a:pPr marL="0" indent="0">
              <a:buNone/>
            </a:pPr>
            <a:endParaRPr lang="tr-TR" sz="2400" dirty="0" smtClean="0"/>
          </a:p>
          <a:p>
            <a:pPr marL="0" indent="0">
              <a:buNone/>
            </a:pPr>
            <a:r>
              <a:rPr lang="tr-TR" sz="2400" dirty="0" smtClean="0"/>
              <a:t>(</a:t>
            </a:r>
            <a:r>
              <a:rPr lang="tr-TR" sz="2400" dirty="0"/>
              <a:t>6) Belirlenen çalışma süresi nedeniyle işyeri hekimi ve iş güvenliği uzmanının tam süreli görevlendirilmesi gereken durumlarda; işveren, </a:t>
            </a:r>
            <a:r>
              <a:rPr lang="tr-TR" sz="2400" dirty="0">
                <a:hlinkClick r:id="rId2" action="ppaction://hlinkfile"/>
              </a:rPr>
              <a:t>işyeri sağlık ve güvenlik birimi kurar</a:t>
            </a:r>
            <a:r>
              <a:rPr lang="tr-TR" sz="2400" dirty="0"/>
              <a:t>. Bu durumda, çalışanların tabi olduğu kanun hükümleri saklı kalmak kaydıyla, 22/5/2003 tarihli ve 4857 sayılı İş Kanununa göre belirlenen haftalık çalışma süresi dikkate alınır</a:t>
            </a:r>
            <a:r>
              <a:rPr lang="tr-TR" sz="2400" dirty="0" smtClean="0"/>
              <a:t>.</a:t>
            </a:r>
            <a:endParaRPr lang="tr-TR" sz="2400" dirty="0"/>
          </a:p>
        </p:txBody>
      </p:sp>
      <p:sp>
        <p:nvSpPr>
          <p:cNvPr id="4" name="Metin kutusu 3"/>
          <p:cNvSpPr txBox="1"/>
          <p:nvPr/>
        </p:nvSpPr>
        <p:spPr>
          <a:xfrm>
            <a:off x="1920958" y="1628800"/>
            <a:ext cx="6480720" cy="6463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wrap="square" rtlCol="0">
            <a:spAutoFit/>
          </a:bodyPr>
          <a:lstStyle/>
          <a:p>
            <a:r>
              <a:rPr lang="tr-TR" sz="1200" b="1" i="1" dirty="0" smtClean="0"/>
              <a:t>Kamu </a:t>
            </a:r>
            <a:r>
              <a:rPr lang="tr-TR" sz="1200" b="1" i="1" dirty="0"/>
              <a:t>kurumları ile 50’den az çalışanı olan ve az tehlikeli sınıfta yer alan işyerleri için : 30.06.2014 </a:t>
            </a:r>
            <a:r>
              <a:rPr lang="tr-TR" sz="1200" b="1" i="1" dirty="0" smtClean="0"/>
              <a:t>                                                                                     50’den </a:t>
            </a:r>
            <a:r>
              <a:rPr lang="tr-TR" sz="1200" b="1" i="1" dirty="0"/>
              <a:t>az çalışanı olan tehlikeli ve çok tehlikeli sınıfta yer alan işyerleri için: 30.06.2013 </a:t>
            </a:r>
            <a:r>
              <a:rPr lang="tr-TR" sz="1200" b="1" i="1" dirty="0" smtClean="0"/>
              <a:t>                                                                                                                    Diğer </a:t>
            </a:r>
            <a:r>
              <a:rPr lang="tr-TR" sz="1200" b="1" i="1" dirty="0"/>
              <a:t>işyerleri için: 01.01.2013 </a:t>
            </a:r>
            <a:endParaRPr lang="tr-TR" sz="1200" dirty="0"/>
          </a:p>
        </p:txBody>
      </p:sp>
    </p:spTree>
    <p:extLst>
      <p:ext uri="{BB962C8B-B14F-4D97-AF65-F5344CB8AC3E}">
        <p14:creationId xmlns:p14="http://schemas.microsoft.com/office/powerpoint/2010/main" val="2130324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548680"/>
            <a:ext cx="8229600" cy="1143000"/>
          </a:xfrm>
        </p:spPr>
        <p:txBody>
          <a:bodyPr>
            <a:noAutofit/>
          </a:bodyPr>
          <a:lstStyle/>
          <a:p>
            <a:r>
              <a:rPr lang="tr-TR" sz="3600" b="1" dirty="0"/>
              <a:t>İşyeri hekimleri ve iş güvenliği </a:t>
            </a:r>
            <a:r>
              <a:rPr lang="tr-TR" sz="3600" b="1" dirty="0" smtClean="0"/>
              <a:t>uzmanları</a:t>
            </a:r>
            <a:endParaRPr lang="tr-TR" sz="3600" dirty="0"/>
          </a:p>
        </p:txBody>
      </p:sp>
      <p:sp>
        <p:nvSpPr>
          <p:cNvPr id="3" name="İçerik Yer Tutucusu 2"/>
          <p:cNvSpPr>
            <a:spLocks noGrp="1"/>
          </p:cNvSpPr>
          <p:nvPr>
            <p:ph idx="1"/>
          </p:nvPr>
        </p:nvSpPr>
        <p:spPr>
          <a:xfrm>
            <a:off x="251520" y="2564904"/>
            <a:ext cx="8784976" cy="3816424"/>
          </a:xfrm>
        </p:spPr>
        <p:txBody>
          <a:bodyPr>
            <a:normAutofit/>
          </a:bodyPr>
          <a:lstStyle/>
          <a:p>
            <a:pPr marL="0" indent="0">
              <a:buNone/>
            </a:pPr>
            <a:r>
              <a:rPr lang="tr-TR" b="1" dirty="0" smtClean="0"/>
              <a:t>MADDE </a:t>
            </a:r>
            <a:r>
              <a:rPr lang="tr-TR" b="1" dirty="0"/>
              <a:t>8 – </a:t>
            </a:r>
            <a:endParaRPr lang="tr-TR" dirty="0"/>
          </a:p>
          <a:p>
            <a:pPr marL="0" indent="0">
              <a:buNone/>
            </a:pPr>
            <a:r>
              <a:rPr lang="tr-TR" dirty="0" smtClean="0"/>
              <a:t> (</a:t>
            </a:r>
            <a:r>
              <a:rPr lang="tr-TR" dirty="0"/>
              <a:t>7) Kamu kurum ve kuruluşlarında ilgili mevzuata göre çalıştırılan işyeri hekimi veya iş güvenliği uzmanı olma niteliğini haiz personel, gerekli belgeye sahip olmaları şartıyla asli görevlerinin yanında, belirlenen çalışma süresine riayet ederek çalışmakta oldukları kurumda veya ilgili personelin muvafakati ve üst yöneticinin onayı ile diğer kamu kurum ve kuruluşlarında görevlendirilebilir. </a:t>
            </a:r>
            <a:endParaRPr lang="tr-TR" dirty="0" smtClean="0"/>
          </a:p>
          <a:p>
            <a:pPr marL="0" indent="0">
              <a:buNone/>
            </a:pPr>
            <a:endParaRPr lang="tr-TR" dirty="0" smtClean="0"/>
          </a:p>
          <a:p>
            <a:pPr marL="0" indent="0">
              <a:buNone/>
            </a:pPr>
            <a:endParaRPr lang="tr-TR" dirty="0"/>
          </a:p>
        </p:txBody>
      </p:sp>
      <p:sp>
        <p:nvSpPr>
          <p:cNvPr id="4" name="Metin kutusu 3"/>
          <p:cNvSpPr txBox="1"/>
          <p:nvPr/>
        </p:nvSpPr>
        <p:spPr>
          <a:xfrm>
            <a:off x="1979712" y="2350488"/>
            <a:ext cx="6480720" cy="6463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wrap="square" rtlCol="0">
            <a:spAutoFit/>
          </a:bodyPr>
          <a:lstStyle/>
          <a:p>
            <a:r>
              <a:rPr lang="tr-TR" sz="1200" b="1" i="1" dirty="0" smtClean="0"/>
              <a:t>Kamu </a:t>
            </a:r>
            <a:r>
              <a:rPr lang="tr-TR" sz="1200" b="1" i="1" dirty="0"/>
              <a:t>kurumları ile 50’den az çalışanı olan ve az tehlikeli sınıfta yer alan işyerleri için : 30.06.2014 </a:t>
            </a:r>
            <a:r>
              <a:rPr lang="tr-TR" sz="1200" b="1" i="1" dirty="0" smtClean="0"/>
              <a:t>                                                                                     50’den </a:t>
            </a:r>
            <a:r>
              <a:rPr lang="tr-TR" sz="1200" b="1" i="1" dirty="0"/>
              <a:t>az çalışanı olan tehlikeli ve çok tehlikeli sınıfta yer alan işyerleri için: 30.06.2013 </a:t>
            </a:r>
            <a:r>
              <a:rPr lang="tr-TR" sz="1200" b="1" i="1" dirty="0" smtClean="0"/>
              <a:t>                                                                                                                    Diğer </a:t>
            </a:r>
            <a:r>
              <a:rPr lang="tr-TR" sz="1200" b="1" i="1" dirty="0"/>
              <a:t>işyerleri için: 01.01.2013 </a:t>
            </a:r>
            <a:endParaRPr lang="tr-TR" sz="1200" dirty="0"/>
          </a:p>
        </p:txBody>
      </p:sp>
    </p:spTree>
    <p:extLst>
      <p:ext uri="{BB962C8B-B14F-4D97-AF65-F5344CB8AC3E}">
        <p14:creationId xmlns:p14="http://schemas.microsoft.com/office/powerpoint/2010/main" val="3918114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413792"/>
            <a:ext cx="8229600" cy="1143000"/>
          </a:xfrm>
        </p:spPr>
        <p:txBody>
          <a:bodyPr>
            <a:normAutofit fontScale="90000"/>
          </a:bodyPr>
          <a:lstStyle/>
          <a:p>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b="1" dirty="0" smtClean="0"/>
              <a:t>Kapsam ve istisnalar</a:t>
            </a:r>
            <a:endParaRPr lang="tr-TR" dirty="0"/>
          </a:p>
        </p:txBody>
      </p:sp>
      <p:sp>
        <p:nvSpPr>
          <p:cNvPr id="3" name="İçerik Yer Tutucusu 2"/>
          <p:cNvSpPr>
            <a:spLocks noGrp="1"/>
          </p:cNvSpPr>
          <p:nvPr>
            <p:ph idx="1"/>
          </p:nvPr>
        </p:nvSpPr>
        <p:spPr>
          <a:xfrm>
            <a:off x="179512" y="1700808"/>
            <a:ext cx="8856984" cy="4389120"/>
          </a:xfrm>
        </p:spPr>
        <p:txBody>
          <a:bodyPr>
            <a:noAutofit/>
          </a:bodyPr>
          <a:lstStyle/>
          <a:p>
            <a:pPr marL="0" indent="0">
              <a:buNone/>
            </a:pPr>
            <a:r>
              <a:rPr lang="tr-TR" b="1" dirty="0" smtClean="0">
                <a:latin typeface="+mj-lt"/>
              </a:rPr>
              <a:t>MADDE </a:t>
            </a:r>
            <a:r>
              <a:rPr lang="tr-TR" b="1" dirty="0">
                <a:latin typeface="+mj-lt"/>
              </a:rPr>
              <a:t>2 – </a:t>
            </a:r>
            <a:endParaRPr lang="tr-TR" b="1" dirty="0" smtClean="0">
              <a:latin typeface="+mj-lt"/>
            </a:endParaRPr>
          </a:p>
          <a:p>
            <a:pPr marL="0" indent="0">
              <a:buNone/>
            </a:pPr>
            <a:r>
              <a:rPr lang="tr-TR" dirty="0" smtClean="0">
                <a:latin typeface="+mj-lt"/>
              </a:rPr>
              <a:t>(</a:t>
            </a:r>
            <a:r>
              <a:rPr lang="tr-TR" dirty="0">
                <a:latin typeface="+mj-lt"/>
              </a:rPr>
              <a:t>2) Ancak aşağıda belirtilen faaliyetler ve kişiler hakkında bu Kanun hükümleri uygulanmaz:</a:t>
            </a:r>
          </a:p>
          <a:p>
            <a:pPr marL="365760" lvl="1" indent="0">
              <a:buNone/>
            </a:pPr>
            <a:r>
              <a:rPr lang="tr-TR" sz="2000" dirty="0">
                <a:latin typeface="+mj-lt"/>
              </a:rPr>
              <a:t>a) Fabrika, bakım merkezi, dikimevi ve benzeri işyerlerindekiler hariç Türk Silahlı Kuvvetleri, genel kolluk kuvvetleri ve Milli İstihbarat Teşkilatı Müsteşarlığının faaliyetleri.</a:t>
            </a:r>
          </a:p>
          <a:p>
            <a:pPr marL="365760" lvl="1" indent="0">
              <a:buNone/>
            </a:pPr>
            <a:r>
              <a:rPr lang="tr-TR" sz="2000" dirty="0">
                <a:latin typeface="+mj-lt"/>
              </a:rPr>
              <a:t>b) Afet ve acil durum birimlerinin müdahale faaliyetleri.</a:t>
            </a:r>
          </a:p>
          <a:p>
            <a:pPr marL="365760" lvl="1" indent="0">
              <a:buNone/>
            </a:pPr>
            <a:r>
              <a:rPr lang="tr-TR" sz="2000" dirty="0">
                <a:latin typeface="+mj-lt"/>
              </a:rPr>
              <a:t>c) Ev hizmetleri.</a:t>
            </a:r>
          </a:p>
          <a:p>
            <a:pPr marL="365760" lvl="1" indent="0">
              <a:buNone/>
            </a:pPr>
            <a:r>
              <a:rPr lang="tr-TR" sz="2000" dirty="0">
                <a:latin typeface="+mj-lt"/>
              </a:rPr>
              <a:t>ç) Çalışan istihdam etmeksizin kendi nam ve hesabına mal ve hizmet üretimi yapanlar.</a:t>
            </a:r>
          </a:p>
          <a:p>
            <a:pPr marL="365760" lvl="1" indent="0">
              <a:buNone/>
            </a:pPr>
            <a:r>
              <a:rPr lang="tr-TR" sz="2000" dirty="0">
                <a:latin typeface="+mj-lt"/>
              </a:rPr>
              <a:t>d) Hükümlü ve tutuklulara yönelik infaz hizmetleri sırasında, iyileştirme kapsamında yapılan </a:t>
            </a:r>
            <a:r>
              <a:rPr lang="tr-TR" sz="2000" dirty="0" err="1">
                <a:latin typeface="+mj-lt"/>
              </a:rPr>
              <a:t>işyurdu</a:t>
            </a:r>
            <a:r>
              <a:rPr lang="tr-TR" sz="2000" dirty="0">
                <a:latin typeface="+mj-lt"/>
              </a:rPr>
              <a:t>, eğitim, güvenlik ve meslek edindirme faaliyetleri</a:t>
            </a:r>
            <a:r>
              <a:rPr lang="tr-TR" dirty="0">
                <a:latin typeface="+mj-lt"/>
              </a:rPr>
              <a:t>.</a:t>
            </a:r>
          </a:p>
          <a:p>
            <a:endParaRPr lang="tr-TR" dirty="0">
              <a:latin typeface="+mj-lt"/>
            </a:endParaRPr>
          </a:p>
        </p:txBody>
      </p:sp>
    </p:spTree>
    <p:extLst>
      <p:ext uri="{BB962C8B-B14F-4D97-AF65-F5344CB8AC3E}">
        <p14:creationId xmlns:p14="http://schemas.microsoft.com/office/powerpoint/2010/main" val="2901623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260648"/>
            <a:ext cx="8229600" cy="1143000"/>
          </a:xfrm>
        </p:spPr>
        <p:txBody>
          <a:bodyPr>
            <a:noAutofit/>
          </a:bodyPr>
          <a:lstStyle/>
          <a:p>
            <a:r>
              <a:rPr lang="tr-TR" sz="3600" b="1" dirty="0"/>
              <a:t>İşyeri hekimleri ve iş güvenliği </a:t>
            </a:r>
            <a:r>
              <a:rPr lang="tr-TR" sz="3600" b="1" dirty="0" smtClean="0"/>
              <a:t>uzmanları</a:t>
            </a:r>
            <a:endParaRPr lang="tr-TR" sz="3600" dirty="0"/>
          </a:p>
        </p:txBody>
      </p:sp>
      <p:sp>
        <p:nvSpPr>
          <p:cNvPr id="3" name="İçerik Yer Tutucusu 2"/>
          <p:cNvSpPr>
            <a:spLocks noGrp="1"/>
          </p:cNvSpPr>
          <p:nvPr>
            <p:ph idx="1"/>
          </p:nvPr>
        </p:nvSpPr>
        <p:spPr>
          <a:xfrm>
            <a:off x="179512" y="2060848"/>
            <a:ext cx="8784976" cy="4968552"/>
          </a:xfrm>
        </p:spPr>
        <p:txBody>
          <a:bodyPr>
            <a:normAutofit/>
          </a:bodyPr>
          <a:lstStyle/>
          <a:p>
            <a:pPr marL="0" indent="0">
              <a:buNone/>
            </a:pPr>
            <a:r>
              <a:rPr lang="tr-TR" b="1" dirty="0" smtClean="0"/>
              <a:t>MADDE </a:t>
            </a:r>
            <a:r>
              <a:rPr lang="tr-TR" b="1" dirty="0"/>
              <a:t>8 – </a:t>
            </a:r>
            <a:endParaRPr lang="tr-TR" dirty="0"/>
          </a:p>
          <a:p>
            <a:pPr marL="0" indent="0">
              <a:buNone/>
            </a:pPr>
            <a:r>
              <a:rPr lang="tr-TR" dirty="0" smtClean="0"/>
              <a:t>Bu </a:t>
            </a:r>
            <a:r>
              <a:rPr lang="tr-TR" dirty="0"/>
              <a:t>şekilde görevlendirilecek personele, görev yaptığı her saat için (200) gösterge rakamının memur aylık katsayısı ile çarpımı tutarında ilave ödeme, hizmet alan kurum tarafından yapılır. Bu ödemeden damga vergisi hariç herhangi bir kesinti yapılmaz. Bu durumdaki görevlendirmeye ilişkin ilave ödemelerde, günlük mesai saatlerine bağlı kalmak kaydıyla, aylık toplam seksen saatten fazla olan görevlendirmeler dikkate alınmaz.</a:t>
            </a:r>
          </a:p>
          <a:p>
            <a:pPr marL="0" indent="0">
              <a:buNone/>
            </a:pPr>
            <a:endParaRPr lang="tr-TR" dirty="0" smtClean="0"/>
          </a:p>
          <a:p>
            <a:pPr marL="0" indent="0">
              <a:buNone/>
            </a:pPr>
            <a:endParaRPr lang="tr-TR" dirty="0"/>
          </a:p>
        </p:txBody>
      </p:sp>
      <p:sp>
        <p:nvSpPr>
          <p:cNvPr id="4" name="Metin kutusu 3"/>
          <p:cNvSpPr txBox="1"/>
          <p:nvPr/>
        </p:nvSpPr>
        <p:spPr>
          <a:xfrm>
            <a:off x="1634186" y="1690056"/>
            <a:ext cx="6480720" cy="6463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wrap="square" rtlCol="0">
            <a:spAutoFit/>
          </a:bodyPr>
          <a:lstStyle/>
          <a:p>
            <a:r>
              <a:rPr lang="tr-TR" sz="1200" b="1" i="1" dirty="0" smtClean="0"/>
              <a:t>Kamu </a:t>
            </a:r>
            <a:r>
              <a:rPr lang="tr-TR" sz="1200" b="1" i="1" dirty="0"/>
              <a:t>kurumları ile 50’den az çalışanı olan ve az tehlikeli sınıfta yer alan işyerleri için : 30.06.2014 </a:t>
            </a:r>
            <a:r>
              <a:rPr lang="tr-TR" sz="1200" b="1" i="1" dirty="0" smtClean="0"/>
              <a:t>                                                                                     50’den </a:t>
            </a:r>
            <a:r>
              <a:rPr lang="tr-TR" sz="1200" b="1" i="1" dirty="0"/>
              <a:t>az çalışanı olan tehlikeli ve çok tehlikeli sınıfta yer alan işyerleri için: 30.06.2013 </a:t>
            </a:r>
            <a:r>
              <a:rPr lang="tr-TR" sz="1200" b="1" i="1" dirty="0" smtClean="0"/>
              <a:t>                                                                                                                    Diğer </a:t>
            </a:r>
            <a:r>
              <a:rPr lang="tr-TR" sz="1200" b="1" i="1" dirty="0"/>
              <a:t>işyerleri için: 01.01.2013 </a:t>
            </a:r>
            <a:endParaRPr lang="tr-TR" sz="1200" dirty="0"/>
          </a:p>
        </p:txBody>
      </p:sp>
    </p:spTree>
    <p:extLst>
      <p:ext uri="{BB962C8B-B14F-4D97-AF65-F5344CB8AC3E}">
        <p14:creationId xmlns:p14="http://schemas.microsoft.com/office/powerpoint/2010/main" val="2296181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260648"/>
            <a:ext cx="8229600" cy="1143000"/>
          </a:xfrm>
        </p:spPr>
        <p:txBody>
          <a:bodyPr>
            <a:noAutofit/>
          </a:bodyPr>
          <a:lstStyle/>
          <a:p>
            <a:r>
              <a:rPr lang="tr-TR" sz="3600" b="1" dirty="0"/>
              <a:t>İşyeri hekimleri ve iş güvenliği </a:t>
            </a:r>
            <a:r>
              <a:rPr lang="tr-TR" sz="3600" b="1" dirty="0" smtClean="0"/>
              <a:t>uzmanları</a:t>
            </a:r>
            <a:endParaRPr lang="tr-TR" sz="3600" dirty="0"/>
          </a:p>
        </p:txBody>
      </p:sp>
      <p:sp>
        <p:nvSpPr>
          <p:cNvPr id="3" name="İçerik Yer Tutucusu 2"/>
          <p:cNvSpPr>
            <a:spLocks noGrp="1"/>
          </p:cNvSpPr>
          <p:nvPr>
            <p:ph idx="1"/>
          </p:nvPr>
        </p:nvSpPr>
        <p:spPr>
          <a:xfrm>
            <a:off x="179512" y="2060848"/>
            <a:ext cx="8784976" cy="4968552"/>
          </a:xfrm>
        </p:spPr>
        <p:txBody>
          <a:bodyPr>
            <a:normAutofit/>
          </a:bodyPr>
          <a:lstStyle/>
          <a:p>
            <a:pPr marL="0" indent="0">
              <a:buNone/>
            </a:pPr>
            <a:r>
              <a:rPr lang="tr-TR" b="1" dirty="0" smtClean="0"/>
              <a:t>MADDE </a:t>
            </a:r>
            <a:r>
              <a:rPr lang="tr-TR" b="1" dirty="0"/>
              <a:t>8 – </a:t>
            </a:r>
            <a:endParaRPr lang="tr-TR" dirty="0"/>
          </a:p>
          <a:p>
            <a:pPr marL="0" indent="0">
              <a:buNone/>
            </a:pPr>
            <a:r>
              <a:rPr lang="tr-TR" dirty="0" smtClean="0"/>
              <a:t> </a:t>
            </a:r>
          </a:p>
          <a:p>
            <a:pPr marL="0" indent="0">
              <a:buNone/>
            </a:pPr>
            <a:r>
              <a:rPr lang="tr-TR" dirty="0" smtClean="0"/>
              <a:t>(</a:t>
            </a:r>
            <a:r>
              <a:rPr lang="tr-TR" dirty="0"/>
              <a:t>8) Kamu sağlık hizmetlerinde tam süreli çalışmaya ilişkin mevzuat hükümleri saklı kalmak kaydıyla, işyeri hekimlerinin ve diğer sağlık personelinin işyeri sağlık ve güvenlik birimi ile ortak sağlık ve güvenlik birimlerinde görevlendirilmelerinde ve hizmet verilen işyerlerinde çalışanlarla sınırlı olmak üzere görevlerini yerine getirmelerinde, diğer kanunların kısıtlayıcı hükümleri uygulanmaz.</a:t>
            </a:r>
          </a:p>
          <a:p>
            <a:pPr marL="0" indent="0">
              <a:buNone/>
            </a:pPr>
            <a:endParaRPr lang="tr-TR" dirty="0"/>
          </a:p>
        </p:txBody>
      </p:sp>
      <p:sp>
        <p:nvSpPr>
          <p:cNvPr id="4" name="Metin kutusu 3"/>
          <p:cNvSpPr txBox="1"/>
          <p:nvPr/>
        </p:nvSpPr>
        <p:spPr>
          <a:xfrm>
            <a:off x="1907704" y="1990581"/>
            <a:ext cx="6480720" cy="6463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wrap="square" rtlCol="0">
            <a:spAutoFit/>
          </a:bodyPr>
          <a:lstStyle/>
          <a:p>
            <a:r>
              <a:rPr lang="tr-TR" sz="1200" b="1" i="1" dirty="0" smtClean="0"/>
              <a:t>Kamu </a:t>
            </a:r>
            <a:r>
              <a:rPr lang="tr-TR" sz="1200" b="1" i="1" dirty="0"/>
              <a:t>kurumları ile 50’den az çalışanı olan ve az tehlikeli sınıfta yer alan işyerleri için : 30.06.2014 </a:t>
            </a:r>
            <a:r>
              <a:rPr lang="tr-TR" sz="1200" b="1" i="1" dirty="0" smtClean="0"/>
              <a:t>                                                                                     50’den </a:t>
            </a:r>
            <a:r>
              <a:rPr lang="tr-TR" sz="1200" b="1" i="1" dirty="0"/>
              <a:t>az çalışanı olan tehlikeli ve çok tehlikeli sınıfta yer alan işyerleri için: 30.06.2013 </a:t>
            </a:r>
            <a:r>
              <a:rPr lang="tr-TR" sz="1200" b="1" i="1" dirty="0" smtClean="0"/>
              <a:t>                                                                                                                    Diğer </a:t>
            </a:r>
            <a:r>
              <a:rPr lang="tr-TR" sz="1200" b="1" i="1" dirty="0"/>
              <a:t>işyerleri için: 01.01.2013 </a:t>
            </a:r>
            <a:endParaRPr lang="tr-TR" sz="1200" dirty="0"/>
          </a:p>
        </p:txBody>
      </p:sp>
    </p:spTree>
    <p:extLst>
      <p:ext uri="{BB962C8B-B14F-4D97-AF65-F5344CB8AC3E}">
        <p14:creationId xmlns:p14="http://schemas.microsoft.com/office/powerpoint/2010/main" val="1698704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124744"/>
            <a:ext cx="8229600" cy="1143000"/>
          </a:xfrm>
        </p:spPr>
        <p:txBody>
          <a:bodyPr>
            <a:normAutofit fontScale="90000"/>
          </a:bodyPr>
          <a:lstStyle/>
          <a:p>
            <a:r>
              <a:rPr lang="tr-TR" sz="3600" b="1" dirty="0"/>
              <a:t>Tehlike sınıfının belirlenmesi</a:t>
            </a:r>
            <a:r>
              <a:rPr lang="tr-TR" sz="3600" dirty="0"/>
              <a:t/>
            </a:r>
            <a:br>
              <a:rPr lang="tr-TR" sz="3600" dirty="0"/>
            </a:br>
            <a:endParaRPr lang="tr-TR" dirty="0"/>
          </a:p>
        </p:txBody>
      </p:sp>
      <p:sp>
        <p:nvSpPr>
          <p:cNvPr id="3" name="İçerik Yer Tutucusu 2"/>
          <p:cNvSpPr>
            <a:spLocks noGrp="1"/>
          </p:cNvSpPr>
          <p:nvPr>
            <p:ph idx="1"/>
          </p:nvPr>
        </p:nvSpPr>
        <p:spPr>
          <a:xfrm>
            <a:off x="457200" y="1935480"/>
            <a:ext cx="8435280" cy="3221712"/>
          </a:xfrm>
        </p:spPr>
        <p:txBody>
          <a:bodyPr>
            <a:normAutofit/>
          </a:bodyPr>
          <a:lstStyle/>
          <a:p>
            <a:pPr marL="0" indent="0">
              <a:buNone/>
            </a:pPr>
            <a:r>
              <a:rPr lang="tr-TR" sz="2000" b="1" dirty="0" smtClean="0"/>
              <a:t>MADDE </a:t>
            </a:r>
            <a:r>
              <a:rPr lang="tr-TR" sz="2000" b="1" dirty="0"/>
              <a:t>9 – </a:t>
            </a:r>
            <a:endParaRPr lang="tr-TR" sz="2000" b="1" dirty="0" smtClean="0"/>
          </a:p>
          <a:p>
            <a:pPr marL="0" indent="0">
              <a:buNone/>
            </a:pPr>
            <a:r>
              <a:rPr lang="tr-TR" sz="2000" dirty="0" smtClean="0"/>
              <a:t>(</a:t>
            </a:r>
            <a:r>
              <a:rPr lang="tr-TR" sz="2000" dirty="0"/>
              <a:t>1) İşyeri tehlike sınıfları; 31/5/2006 tarihli ve 5510 sayılı Sosyal Sigortalar ve Genel Sağlık Sigortası Kanununun 83 üncü maddesine göre belirlenen kısa vadeli sigorta kolları prim tarifesi de dikkate alınarak, İş Sağlığı ve Güvenliği Genel Müdürünün Başkanlığında ilgili taraflarca oluşturulan komisyonun görüşleri doğrultusunda, Bakanlıkça çıkarılacak tebliğ ile tespit edilir.</a:t>
            </a:r>
          </a:p>
          <a:p>
            <a:pPr marL="0" indent="0">
              <a:buNone/>
            </a:pPr>
            <a:endParaRPr lang="tr-TR" sz="2000" dirty="0" smtClean="0"/>
          </a:p>
          <a:p>
            <a:pPr marL="0" indent="0">
              <a:buNone/>
            </a:pPr>
            <a:r>
              <a:rPr lang="tr-TR" sz="2000" dirty="0" smtClean="0"/>
              <a:t>(</a:t>
            </a:r>
            <a:r>
              <a:rPr lang="tr-TR" sz="2000" dirty="0"/>
              <a:t>2) İşyeri tehlike sınıflarının tespitinde, o işyerinde yapılan asıl iş dikkate alınır.</a:t>
            </a:r>
          </a:p>
          <a:p>
            <a:pPr marL="0" indent="0">
              <a:buNone/>
            </a:pPr>
            <a:endParaRPr lang="tr-TR" sz="2000" dirty="0"/>
          </a:p>
        </p:txBody>
      </p:sp>
      <p:sp>
        <p:nvSpPr>
          <p:cNvPr id="4" name="Metin kutusu 3">
            <a:hlinkClick r:id="rId2" action="ppaction://hlinkfile"/>
          </p:cNvPr>
          <p:cNvSpPr txBox="1"/>
          <p:nvPr/>
        </p:nvSpPr>
        <p:spPr>
          <a:xfrm>
            <a:off x="7164288" y="5460179"/>
            <a:ext cx="1313180"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tr-TR" dirty="0" smtClean="0"/>
              <a:t>TEBLİĞ LİNK</a:t>
            </a:r>
            <a:endParaRPr lang="tr-TR" dirty="0"/>
          </a:p>
        </p:txBody>
      </p:sp>
      <p:pic>
        <p:nvPicPr>
          <p:cNvPr id="4098" name="Picture 2" descr="http://t1.gstatic.com/images?q=tbn:ANd9GcQooHDxieXNLwKY4N6_vLY2Vm6pmDGsXynmTRCSAlEc92kuwa_g4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5299" y="4894916"/>
            <a:ext cx="1872953" cy="1499855"/>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1920958" y="1628800"/>
            <a:ext cx="6480720" cy="6463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wrap="square" rtlCol="0">
            <a:spAutoFit/>
          </a:bodyPr>
          <a:lstStyle/>
          <a:p>
            <a:r>
              <a:rPr lang="tr-TR" sz="1200" b="1" i="1" dirty="0" smtClean="0"/>
              <a:t>Kamu </a:t>
            </a:r>
            <a:r>
              <a:rPr lang="tr-TR" sz="1200" b="1" i="1" dirty="0"/>
              <a:t>kurumları ile 50’den az çalışanı olan ve az tehlikeli sınıfta yer alan işyerleri için : 30.06.2014 </a:t>
            </a:r>
            <a:r>
              <a:rPr lang="tr-TR" sz="1200" b="1" i="1" dirty="0" smtClean="0"/>
              <a:t>                                                                                     50’den </a:t>
            </a:r>
            <a:r>
              <a:rPr lang="tr-TR" sz="1200" b="1" i="1" dirty="0"/>
              <a:t>az çalışanı olan tehlikeli ve çok tehlikeli sınıfta yer alan işyerleri için: 30.06.2013 </a:t>
            </a:r>
            <a:r>
              <a:rPr lang="tr-TR" sz="1200" b="1" i="1" dirty="0" smtClean="0"/>
              <a:t>                                                                                                                    Diğer </a:t>
            </a:r>
            <a:r>
              <a:rPr lang="tr-TR" sz="1200" b="1" i="1" dirty="0"/>
              <a:t>işyerleri için: 01.01.2013 </a:t>
            </a:r>
            <a:endParaRPr lang="tr-TR" sz="1200" dirty="0"/>
          </a:p>
        </p:txBody>
      </p:sp>
    </p:spTree>
    <p:extLst>
      <p:ext uri="{BB962C8B-B14F-4D97-AF65-F5344CB8AC3E}">
        <p14:creationId xmlns:p14="http://schemas.microsoft.com/office/powerpoint/2010/main" val="3310860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917848"/>
            <a:ext cx="8507288" cy="1143000"/>
          </a:xfrm>
        </p:spPr>
        <p:txBody>
          <a:bodyPr>
            <a:noAutofit/>
          </a:bodyPr>
          <a:lstStyle/>
          <a:p>
            <a:r>
              <a:rPr lang="tr-TR" sz="3200" b="1" dirty="0"/>
              <a:t>Risk değerlendirmesi, kontrol, ölçüm ve araştırma</a:t>
            </a:r>
            <a:r>
              <a:rPr lang="tr-TR" sz="3200" dirty="0"/>
              <a:t/>
            </a:r>
            <a:br>
              <a:rPr lang="tr-TR" sz="3200" dirty="0"/>
            </a:br>
            <a:endParaRPr lang="tr-TR" sz="4400" dirty="0"/>
          </a:p>
        </p:txBody>
      </p:sp>
      <p:sp>
        <p:nvSpPr>
          <p:cNvPr id="3" name="İçerik Yer Tutucusu 2"/>
          <p:cNvSpPr>
            <a:spLocks noGrp="1"/>
          </p:cNvSpPr>
          <p:nvPr>
            <p:ph idx="1"/>
          </p:nvPr>
        </p:nvSpPr>
        <p:spPr>
          <a:xfrm>
            <a:off x="179512" y="1844824"/>
            <a:ext cx="8784976" cy="4389120"/>
          </a:xfrm>
        </p:spPr>
        <p:txBody>
          <a:bodyPr>
            <a:noAutofit/>
          </a:bodyPr>
          <a:lstStyle/>
          <a:p>
            <a:pPr marL="0" indent="0">
              <a:buNone/>
            </a:pPr>
            <a:r>
              <a:rPr lang="tr-TR" sz="2000" b="1" dirty="0" smtClean="0"/>
              <a:t>MADDE </a:t>
            </a:r>
            <a:r>
              <a:rPr lang="tr-TR" sz="2000" b="1" dirty="0"/>
              <a:t>10 – </a:t>
            </a:r>
            <a:endParaRPr lang="tr-TR" sz="2000" b="1" dirty="0" smtClean="0"/>
          </a:p>
          <a:p>
            <a:pPr marL="0" indent="0">
              <a:buNone/>
            </a:pPr>
            <a:r>
              <a:rPr lang="tr-TR" sz="2000" dirty="0" smtClean="0"/>
              <a:t>(</a:t>
            </a:r>
            <a:r>
              <a:rPr lang="tr-TR" sz="2000" dirty="0"/>
              <a:t>1) İşveren, iş sağlığı ve güvenliği yönünden risk değerlendirmesi yapmak veya yaptırmakla yükümlüdür. Risk değerlendirmesi yapılırken aşağıdaki hususlar dikkate alınır:</a:t>
            </a:r>
          </a:p>
          <a:p>
            <a:pPr marL="0" indent="0">
              <a:buNone/>
            </a:pPr>
            <a:r>
              <a:rPr lang="tr-TR" sz="2000" dirty="0"/>
              <a:t>a) Belirli risklerden etkilenecek çalışanların durumu.</a:t>
            </a:r>
          </a:p>
          <a:p>
            <a:pPr marL="0" indent="0">
              <a:buNone/>
            </a:pPr>
            <a:r>
              <a:rPr lang="tr-TR" sz="2000" dirty="0"/>
              <a:t>b) Kullanılacak iş ekipmanı ile kimyasal madde ve müstahzarların seçimi.</a:t>
            </a:r>
          </a:p>
          <a:p>
            <a:pPr marL="0" indent="0">
              <a:buNone/>
            </a:pPr>
            <a:r>
              <a:rPr lang="tr-TR" sz="2000" dirty="0"/>
              <a:t>c) İşyerinin tertip ve düzeni.</a:t>
            </a:r>
          </a:p>
          <a:p>
            <a:pPr marL="0" indent="0">
              <a:buNone/>
            </a:pPr>
            <a:r>
              <a:rPr lang="tr-TR" sz="2000" dirty="0"/>
              <a:t>ç) Genç, yaşlı, engelli, gebe veya emziren çalışanlar gibi özel politika gerektiren gruplar ile kadın çalışanların durumu.</a:t>
            </a:r>
          </a:p>
          <a:p>
            <a:pPr marL="0" indent="0">
              <a:buNone/>
            </a:pPr>
            <a:endParaRPr lang="tr-TR" sz="2000" dirty="0"/>
          </a:p>
        </p:txBody>
      </p:sp>
      <p:sp>
        <p:nvSpPr>
          <p:cNvPr id="4" name="Dikdörtgen 3"/>
          <p:cNvSpPr/>
          <p:nvPr/>
        </p:nvSpPr>
        <p:spPr>
          <a:xfrm>
            <a:off x="1619672" y="1870607"/>
            <a:ext cx="1800429" cy="369332"/>
          </a:xfrm>
          <a:prstGeom prst="rect">
            <a:avLst/>
          </a:prstGeom>
        </p:spPr>
        <p:txBody>
          <a:bodyPr wrap="none">
            <a:spAutoFit/>
          </a:bodyPr>
          <a:lstStyle/>
          <a:p>
            <a:r>
              <a:rPr lang="tr-TR" b="1" dirty="0"/>
              <a:t>(Y.T: </a:t>
            </a:r>
            <a:r>
              <a:rPr lang="tr-TR" b="1" dirty="0" smtClean="0"/>
              <a:t>01.01.2013 </a:t>
            </a:r>
            <a:r>
              <a:rPr lang="tr-TR" b="1" dirty="0"/>
              <a:t>)</a:t>
            </a:r>
          </a:p>
        </p:txBody>
      </p:sp>
      <p:sp>
        <p:nvSpPr>
          <p:cNvPr id="5" name="Metin kutusu 4">
            <a:hlinkClick r:id="rId2" action="ppaction://hlinkfile"/>
          </p:cNvPr>
          <p:cNvSpPr txBox="1"/>
          <p:nvPr/>
        </p:nvSpPr>
        <p:spPr>
          <a:xfrm>
            <a:off x="2707730" y="5975680"/>
            <a:ext cx="2704266" cy="369332"/>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tr-TR" dirty="0" smtClean="0"/>
              <a:t>2013 İDARİ PARA CEZALARI</a:t>
            </a:r>
            <a:endParaRPr lang="tr-TR" dirty="0"/>
          </a:p>
        </p:txBody>
      </p:sp>
    </p:spTree>
    <p:extLst>
      <p:ext uri="{BB962C8B-B14F-4D97-AF65-F5344CB8AC3E}">
        <p14:creationId xmlns:p14="http://schemas.microsoft.com/office/powerpoint/2010/main" val="234304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917848"/>
            <a:ext cx="8507288" cy="1143000"/>
          </a:xfrm>
        </p:spPr>
        <p:txBody>
          <a:bodyPr>
            <a:noAutofit/>
          </a:bodyPr>
          <a:lstStyle/>
          <a:p>
            <a:r>
              <a:rPr lang="tr-TR" sz="3200" b="1" dirty="0"/>
              <a:t>Risk değerlendirmesi, kontrol, ölçüm ve araştırma</a:t>
            </a:r>
            <a:r>
              <a:rPr lang="tr-TR" sz="3200" dirty="0"/>
              <a:t/>
            </a:r>
            <a:br>
              <a:rPr lang="tr-TR" sz="3200" dirty="0"/>
            </a:br>
            <a:endParaRPr lang="tr-TR" sz="4400" dirty="0"/>
          </a:p>
        </p:txBody>
      </p:sp>
      <p:sp>
        <p:nvSpPr>
          <p:cNvPr id="3" name="İçerik Yer Tutucusu 2"/>
          <p:cNvSpPr>
            <a:spLocks noGrp="1"/>
          </p:cNvSpPr>
          <p:nvPr>
            <p:ph idx="1"/>
          </p:nvPr>
        </p:nvSpPr>
        <p:spPr>
          <a:xfrm>
            <a:off x="179512" y="1700808"/>
            <a:ext cx="8784976" cy="4389120"/>
          </a:xfrm>
        </p:spPr>
        <p:txBody>
          <a:bodyPr>
            <a:noAutofit/>
          </a:bodyPr>
          <a:lstStyle/>
          <a:p>
            <a:pPr marL="0" indent="0">
              <a:buNone/>
            </a:pPr>
            <a:r>
              <a:rPr lang="tr-TR" sz="2000" b="1" dirty="0" smtClean="0"/>
              <a:t>MADDE </a:t>
            </a:r>
            <a:r>
              <a:rPr lang="tr-TR" sz="2000" b="1" dirty="0"/>
              <a:t>10 </a:t>
            </a:r>
            <a:r>
              <a:rPr lang="tr-TR" sz="2000" b="1" dirty="0" smtClean="0"/>
              <a:t>–</a:t>
            </a:r>
          </a:p>
          <a:p>
            <a:pPr marL="0" indent="0">
              <a:buNone/>
            </a:pPr>
            <a:r>
              <a:rPr lang="tr-TR" sz="2000" dirty="0" smtClean="0"/>
              <a:t>(</a:t>
            </a:r>
            <a:r>
              <a:rPr lang="tr-TR" sz="2000" dirty="0"/>
              <a:t>2) İşveren, yapılacak risk değerlendirmesi sonucu alınacak iş sağlığı ve güvenliği tedbirleri ile kullanılması gereken koruyucu donanım veya </a:t>
            </a:r>
            <a:r>
              <a:rPr lang="tr-TR" sz="2000" dirty="0" smtClean="0"/>
              <a:t>ekipmanı belirler</a:t>
            </a:r>
            <a:r>
              <a:rPr lang="tr-TR" sz="2000" dirty="0"/>
              <a:t>.</a:t>
            </a:r>
          </a:p>
          <a:p>
            <a:pPr marL="0" indent="0">
              <a:buNone/>
            </a:pPr>
            <a:endParaRPr lang="tr-TR" sz="2000" dirty="0" smtClean="0"/>
          </a:p>
          <a:p>
            <a:pPr marL="0" indent="0">
              <a:buNone/>
            </a:pPr>
            <a:r>
              <a:rPr lang="tr-TR" sz="2000" dirty="0" smtClean="0"/>
              <a:t>(</a:t>
            </a:r>
            <a:r>
              <a:rPr lang="tr-TR" sz="2000" dirty="0"/>
              <a:t>3) İşyerinde uygulanacak iş sağlığı ve güvenliği tedbirleri, çalışma şekilleri ve üretim yöntemleri; çalışanların sağlık ve güvenlik yönünden korunma düzeyini yükseltecek ve işyerinin idari yapılanmasının her kademesinde uygulanabilir nitelikte olmalıdır.</a:t>
            </a:r>
          </a:p>
          <a:p>
            <a:pPr marL="0" indent="0">
              <a:buNone/>
            </a:pPr>
            <a:endParaRPr lang="tr-TR" sz="2000" dirty="0" smtClean="0"/>
          </a:p>
          <a:p>
            <a:pPr marL="0" indent="0">
              <a:buNone/>
            </a:pPr>
            <a:r>
              <a:rPr lang="tr-TR" sz="2000" dirty="0" smtClean="0"/>
              <a:t>(</a:t>
            </a:r>
            <a:r>
              <a:rPr lang="tr-TR" sz="2000" dirty="0"/>
              <a:t>4) İşveren, iş sağlığı ve güvenliği yönünden çalışma ortamına ve çalışanların bu ortamda maruz kaldığı risklerin belirlenmesine yönelik gerekli </a:t>
            </a:r>
            <a:r>
              <a:rPr lang="tr-TR" sz="2000" b="1" u="sng" dirty="0"/>
              <a:t>kontrol, ölçüm, inceleme ve araştırmaların yapılmasını sağlar</a:t>
            </a:r>
            <a:r>
              <a:rPr lang="tr-TR" sz="2000" dirty="0"/>
              <a:t>.</a:t>
            </a:r>
          </a:p>
          <a:p>
            <a:pPr marL="0" indent="0">
              <a:buNone/>
            </a:pPr>
            <a:endParaRPr lang="tr-TR" sz="2000" dirty="0"/>
          </a:p>
        </p:txBody>
      </p:sp>
      <p:sp>
        <p:nvSpPr>
          <p:cNvPr id="5" name="Dikdörtgen 4"/>
          <p:cNvSpPr/>
          <p:nvPr/>
        </p:nvSpPr>
        <p:spPr>
          <a:xfrm>
            <a:off x="1642772" y="1700808"/>
            <a:ext cx="1800429" cy="369332"/>
          </a:xfrm>
          <a:prstGeom prst="rect">
            <a:avLst/>
          </a:prstGeom>
        </p:spPr>
        <p:txBody>
          <a:bodyPr wrap="none">
            <a:spAutoFit/>
          </a:bodyPr>
          <a:lstStyle/>
          <a:p>
            <a:r>
              <a:rPr lang="tr-TR" b="1" dirty="0"/>
              <a:t>(Y.T: </a:t>
            </a:r>
            <a:r>
              <a:rPr lang="tr-TR" b="1" dirty="0" smtClean="0"/>
              <a:t>01.01.2013 </a:t>
            </a:r>
            <a:r>
              <a:rPr lang="tr-TR" b="1" dirty="0"/>
              <a:t>)</a:t>
            </a:r>
          </a:p>
        </p:txBody>
      </p:sp>
    </p:spTree>
    <p:extLst>
      <p:ext uri="{BB962C8B-B14F-4D97-AF65-F5344CB8AC3E}">
        <p14:creationId xmlns:p14="http://schemas.microsoft.com/office/powerpoint/2010/main" val="2871155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704088"/>
            <a:ext cx="8964488" cy="1143000"/>
          </a:xfrm>
        </p:spPr>
        <p:txBody>
          <a:bodyPr>
            <a:noAutofit/>
          </a:bodyPr>
          <a:lstStyle/>
          <a:p>
            <a:r>
              <a:rPr lang="tr-TR" sz="3200" b="1" dirty="0"/>
              <a:t>Acil durum planları, yangınla mücadele ve ilk yardım</a:t>
            </a:r>
            <a:r>
              <a:rPr lang="tr-TR" sz="3200" dirty="0"/>
              <a:t/>
            </a:r>
            <a:br>
              <a:rPr lang="tr-TR" sz="3200" dirty="0"/>
            </a:br>
            <a:endParaRPr lang="tr-TR" sz="3200" dirty="0"/>
          </a:p>
        </p:txBody>
      </p:sp>
      <p:sp>
        <p:nvSpPr>
          <p:cNvPr id="3" name="İçerik Yer Tutucusu 2"/>
          <p:cNvSpPr>
            <a:spLocks noGrp="1"/>
          </p:cNvSpPr>
          <p:nvPr>
            <p:ph idx="1"/>
          </p:nvPr>
        </p:nvSpPr>
        <p:spPr>
          <a:xfrm>
            <a:off x="179512" y="1556792"/>
            <a:ext cx="8784976" cy="5157192"/>
          </a:xfrm>
        </p:spPr>
        <p:txBody>
          <a:bodyPr>
            <a:normAutofit/>
          </a:bodyPr>
          <a:lstStyle/>
          <a:p>
            <a:pPr marL="0" indent="0">
              <a:buNone/>
            </a:pPr>
            <a:r>
              <a:rPr lang="tr-TR" sz="2400" b="1" dirty="0" smtClean="0"/>
              <a:t>MADDE </a:t>
            </a:r>
            <a:r>
              <a:rPr lang="tr-TR" sz="2400" b="1" dirty="0"/>
              <a:t>11 – </a:t>
            </a:r>
            <a:r>
              <a:rPr lang="tr-TR" sz="2400" dirty="0"/>
              <a:t>(1) İşveren;</a:t>
            </a:r>
          </a:p>
          <a:p>
            <a:pPr marL="0" indent="0">
              <a:buNone/>
            </a:pPr>
            <a:r>
              <a:rPr lang="tr-TR" sz="2400" dirty="0"/>
              <a:t>a) Çalışma ortamı, kullanılan maddeler, iş ekipmanı ile çevre şartlarını dikkate alarak meydana gelebilecek acil durumları önceden değerlendirerek, çalışanları ve çalışma çevresini etkilemesi mümkün ve muhtemel acil durumları belirler ve bunların olumsuz etkilerini önleyici ve sınırlandırıcı tedbirleri alır.</a:t>
            </a:r>
          </a:p>
          <a:p>
            <a:pPr marL="0" indent="0">
              <a:buNone/>
            </a:pPr>
            <a:endParaRPr lang="tr-TR" sz="2400" dirty="0" smtClean="0"/>
          </a:p>
          <a:p>
            <a:pPr marL="0" indent="0">
              <a:buNone/>
            </a:pPr>
            <a:r>
              <a:rPr lang="tr-TR" sz="2400" b="1" dirty="0" smtClean="0"/>
              <a:t>b</a:t>
            </a:r>
            <a:r>
              <a:rPr lang="tr-TR" sz="2400" b="1" dirty="0"/>
              <a:t>) Acil durumların olumsuz etkilerinden korunmak üzere gerekli ölçüm ve değerlendirmeleri yapar, acil durum planlarını hazırlar.</a:t>
            </a:r>
          </a:p>
          <a:p>
            <a:pPr marL="0" indent="0">
              <a:buNone/>
            </a:pPr>
            <a:endParaRPr lang="tr-TR" sz="2400" dirty="0" smtClean="0"/>
          </a:p>
          <a:p>
            <a:pPr marL="0" indent="0">
              <a:buNone/>
            </a:pPr>
            <a:endParaRPr lang="tr-TR" sz="2400" dirty="0"/>
          </a:p>
        </p:txBody>
      </p:sp>
      <p:sp>
        <p:nvSpPr>
          <p:cNvPr id="4" name="Dikdörtgen 3"/>
          <p:cNvSpPr/>
          <p:nvPr/>
        </p:nvSpPr>
        <p:spPr>
          <a:xfrm>
            <a:off x="3347635" y="1619508"/>
            <a:ext cx="1800429" cy="369332"/>
          </a:xfrm>
          <a:prstGeom prst="rect">
            <a:avLst/>
          </a:prstGeom>
        </p:spPr>
        <p:txBody>
          <a:bodyPr wrap="none">
            <a:spAutoFit/>
          </a:bodyPr>
          <a:lstStyle/>
          <a:p>
            <a:r>
              <a:rPr lang="tr-TR" b="1" dirty="0"/>
              <a:t>(Y.T: </a:t>
            </a:r>
            <a:r>
              <a:rPr lang="tr-TR" b="1" dirty="0" smtClean="0"/>
              <a:t>01.01.2013 </a:t>
            </a:r>
            <a:r>
              <a:rPr lang="tr-TR" b="1" dirty="0"/>
              <a:t>)</a:t>
            </a:r>
          </a:p>
        </p:txBody>
      </p:sp>
    </p:spTree>
    <p:extLst>
      <p:ext uri="{BB962C8B-B14F-4D97-AF65-F5344CB8AC3E}">
        <p14:creationId xmlns:p14="http://schemas.microsoft.com/office/powerpoint/2010/main" val="2839336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704088"/>
            <a:ext cx="8964488" cy="1143000"/>
          </a:xfrm>
        </p:spPr>
        <p:txBody>
          <a:bodyPr>
            <a:noAutofit/>
          </a:bodyPr>
          <a:lstStyle/>
          <a:p>
            <a:r>
              <a:rPr lang="tr-TR" sz="3200" b="1" dirty="0"/>
              <a:t>Acil durum planları, yangınla mücadele ve ilk yardım</a:t>
            </a:r>
            <a:r>
              <a:rPr lang="tr-TR" sz="3200" dirty="0"/>
              <a:t/>
            </a:r>
            <a:br>
              <a:rPr lang="tr-TR" sz="3200" dirty="0"/>
            </a:br>
            <a:endParaRPr lang="tr-TR" sz="3200" dirty="0"/>
          </a:p>
        </p:txBody>
      </p:sp>
      <p:sp>
        <p:nvSpPr>
          <p:cNvPr id="3" name="İçerik Yer Tutucusu 2"/>
          <p:cNvSpPr>
            <a:spLocks noGrp="1"/>
          </p:cNvSpPr>
          <p:nvPr>
            <p:ph idx="1"/>
          </p:nvPr>
        </p:nvSpPr>
        <p:spPr>
          <a:xfrm>
            <a:off x="179512" y="1556792"/>
            <a:ext cx="8784976" cy="5157192"/>
          </a:xfrm>
        </p:spPr>
        <p:txBody>
          <a:bodyPr>
            <a:normAutofit/>
          </a:bodyPr>
          <a:lstStyle/>
          <a:p>
            <a:pPr marL="0" indent="0">
              <a:buNone/>
            </a:pPr>
            <a:r>
              <a:rPr lang="tr-TR" sz="2400" b="1" dirty="0" smtClean="0"/>
              <a:t>MADDE </a:t>
            </a:r>
            <a:r>
              <a:rPr lang="tr-TR" sz="2400" b="1" dirty="0"/>
              <a:t>11 – </a:t>
            </a:r>
            <a:r>
              <a:rPr lang="tr-TR" sz="2400" dirty="0"/>
              <a:t>(1) İşveren;</a:t>
            </a:r>
          </a:p>
          <a:p>
            <a:pPr marL="0" indent="0">
              <a:buNone/>
            </a:pPr>
            <a:endParaRPr lang="tr-TR" sz="2400" dirty="0" smtClean="0"/>
          </a:p>
          <a:p>
            <a:pPr marL="0" indent="0">
              <a:buNone/>
            </a:pPr>
            <a:r>
              <a:rPr lang="tr-TR" sz="2400" dirty="0" smtClean="0"/>
              <a:t>c</a:t>
            </a:r>
            <a:r>
              <a:rPr lang="tr-TR" sz="2400" dirty="0"/>
              <a:t>) Acil durumlarla mücadele için işyerinin büyüklüğü ve taşıdığı özel tehlikeler, yapılan işin niteliği, çalışan sayısı ile işyerinde bulunan diğer kişileri dikkate alarak; </a:t>
            </a:r>
            <a:r>
              <a:rPr lang="tr-TR" sz="2400" b="1" dirty="0">
                <a:solidFill>
                  <a:srgbClr val="FF0000"/>
                </a:solidFill>
              </a:rPr>
              <a:t>önleme</a:t>
            </a:r>
            <a:r>
              <a:rPr lang="tr-TR" sz="2400" dirty="0"/>
              <a:t>, </a:t>
            </a:r>
            <a:r>
              <a:rPr lang="tr-TR" sz="2400" b="1" dirty="0">
                <a:solidFill>
                  <a:srgbClr val="FF0000"/>
                </a:solidFill>
              </a:rPr>
              <a:t>koruma</a:t>
            </a:r>
            <a:r>
              <a:rPr lang="tr-TR" sz="2400" dirty="0"/>
              <a:t>, </a:t>
            </a:r>
            <a:r>
              <a:rPr lang="tr-TR" sz="2400" b="1" dirty="0">
                <a:solidFill>
                  <a:srgbClr val="FF0000"/>
                </a:solidFill>
              </a:rPr>
              <a:t>tahliye</a:t>
            </a:r>
            <a:r>
              <a:rPr lang="tr-TR" sz="2400" dirty="0"/>
              <a:t>, </a:t>
            </a:r>
            <a:r>
              <a:rPr lang="tr-TR" sz="2400" b="1" dirty="0"/>
              <a:t>yangınla mücadele</a:t>
            </a:r>
            <a:r>
              <a:rPr lang="tr-TR" sz="2400" dirty="0"/>
              <a:t>, </a:t>
            </a:r>
            <a:r>
              <a:rPr lang="tr-TR" sz="2400" b="1" dirty="0">
                <a:solidFill>
                  <a:srgbClr val="FF0000"/>
                </a:solidFill>
              </a:rPr>
              <a:t>ilk yardım </a:t>
            </a:r>
            <a:r>
              <a:rPr lang="tr-TR" sz="2400" dirty="0"/>
              <a:t>ve benzeri konularda uygun donanıma sahip ve bu konularda </a:t>
            </a:r>
            <a:r>
              <a:rPr lang="tr-TR" sz="2400" b="1" dirty="0">
                <a:solidFill>
                  <a:srgbClr val="FF0000"/>
                </a:solidFill>
              </a:rPr>
              <a:t>eğitimli yeterli sayıda kişiyi görevlendirir</a:t>
            </a:r>
            <a:r>
              <a:rPr lang="tr-TR" sz="2400" dirty="0"/>
              <a:t>, araç ve gereçleri sağlayarak eğitim ve </a:t>
            </a:r>
            <a:r>
              <a:rPr lang="tr-TR" sz="2400" b="1" dirty="0">
                <a:solidFill>
                  <a:srgbClr val="FF0000"/>
                </a:solidFill>
              </a:rPr>
              <a:t>tatbikatları</a:t>
            </a:r>
            <a:r>
              <a:rPr lang="tr-TR" sz="2400" dirty="0"/>
              <a:t> yaptırır ve ekiplerin her zaman hazır bulunmalarını sağlar.</a:t>
            </a:r>
          </a:p>
          <a:p>
            <a:pPr marL="0" indent="0">
              <a:buNone/>
            </a:pPr>
            <a:endParaRPr lang="tr-TR" sz="2400" dirty="0" smtClean="0"/>
          </a:p>
          <a:p>
            <a:pPr marL="0" indent="0">
              <a:buNone/>
            </a:pPr>
            <a:r>
              <a:rPr lang="tr-TR" sz="2400" dirty="0" smtClean="0"/>
              <a:t>ç</a:t>
            </a:r>
            <a:r>
              <a:rPr lang="tr-TR" sz="2400" dirty="0"/>
              <a:t>) Özellikle ilk yardım, acil tıbbi müdahale, kurtarma ve yangınla mücadele konularında, işyeri dışındaki kuruluşlarla irtibatı sağlayacak gerekli düzenlemeleri yapar.</a:t>
            </a:r>
          </a:p>
          <a:p>
            <a:pPr marL="0" indent="0">
              <a:buNone/>
            </a:pPr>
            <a:endParaRPr lang="tr-TR" sz="2400" dirty="0"/>
          </a:p>
        </p:txBody>
      </p:sp>
      <p:sp>
        <p:nvSpPr>
          <p:cNvPr id="4" name="Dikdörtgen 3"/>
          <p:cNvSpPr/>
          <p:nvPr/>
        </p:nvSpPr>
        <p:spPr>
          <a:xfrm>
            <a:off x="3275627" y="1619508"/>
            <a:ext cx="1800429" cy="369332"/>
          </a:xfrm>
          <a:prstGeom prst="rect">
            <a:avLst/>
          </a:prstGeom>
        </p:spPr>
        <p:txBody>
          <a:bodyPr wrap="none">
            <a:spAutoFit/>
          </a:bodyPr>
          <a:lstStyle/>
          <a:p>
            <a:r>
              <a:rPr lang="tr-TR" b="1" dirty="0"/>
              <a:t>(Y.T: </a:t>
            </a:r>
            <a:r>
              <a:rPr lang="tr-TR" b="1" dirty="0" smtClean="0"/>
              <a:t>01.01.2013 </a:t>
            </a:r>
            <a:r>
              <a:rPr lang="tr-TR" b="1" dirty="0"/>
              <a:t>)</a:t>
            </a:r>
          </a:p>
        </p:txBody>
      </p:sp>
    </p:spTree>
    <p:extLst>
      <p:ext uri="{BB962C8B-B14F-4D97-AF65-F5344CB8AC3E}">
        <p14:creationId xmlns:p14="http://schemas.microsoft.com/office/powerpoint/2010/main" val="975258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404664"/>
            <a:ext cx="8229600" cy="1143000"/>
          </a:xfrm>
        </p:spPr>
        <p:txBody>
          <a:bodyPr>
            <a:normAutofit/>
          </a:bodyPr>
          <a:lstStyle/>
          <a:p>
            <a:r>
              <a:rPr lang="tr-TR" sz="4000" b="1" dirty="0" smtClean="0"/>
              <a:t>Tahliye</a:t>
            </a:r>
            <a:endParaRPr lang="tr-TR" sz="4000" dirty="0"/>
          </a:p>
        </p:txBody>
      </p:sp>
      <p:sp>
        <p:nvSpPr>
          <p:cNvPr id="3" name="İçerik Yer Tutucusu 2"/>
          <p:cNvSpPr>
            <a:spLocks noGrp="1"/>
          </p:cNvSpPr>
          <p:nvPr>
            <p:ph idx="1"/>
          </p:nvPr>
        </p:nvSpPr>
        <p:spPr>
          <a:xfrm>
            <a:off x="179512" y="1556792"/>
            <a:ext cx="8856984" cy="5040560"/>
          </a:xfrm>
        </p:spPr>
        <p:txBody>
          <a:bodyPr>
            <a:noAutofit/>
          </a:bodyPr>
          <a:lstStyle/>
          <a:p>
            <a:pPr marL="0" indent="0">
              <a:buNone/>
            </a:pPr>
            <a:r>
              <a:rPr lang="tr-TR" sz="2000" b="1" dirty="0" smtClean="0"/>
              <a:t>MADDE </a:t>
            </a:r>
            <a:r>
              <a:rPr lang="tr-TR" sz="2000" b="1" dirty="0"/>
              <a:t>12 – </a:t>
            </a:r>
            <a:endParaRPr lang="tr-TR" sz="2000" b="1" dirty="0" smtClean="0"/>
          </a:p>
          <a:p>
            <a:pPr marL="0" indent="0">
              <a:buNone/>
            </a:pPr>
            <a:r>
              <a:rPr lang="tr-TR" sz="2000" dirty="0" smtClean="0"/>
              <a:t>(</a:t>
            </a:r>
            <a:r>
              <a:rPr lang="tr-TR" sz="2000" dirty="0"/>
              <a:t>1) Ciddi, yakın ve önlenemeyen tehlikenin meydana gelmesi durumunda işveren;</a:t>
            </a:r>
          </a:p>
          <a:p>
            <a:pPr marL="365760" lvl="1" indent="0">
              <a:buNone/>
            </a:pPr>
            <a:r>
              <a:rPr lang="tr-TR" sz="1800" dirty="0"/>
              <a:t>a) Çalışanların işi bırakarak derhal çalışma yerlerinden ayrılıp güvenli bir yere gidebilmeleri için, önceden gerekli düzenlemeleri yapar ve çalışanlara gerekli talimatları verir.</a:t>
            </a:r>
          </a:p>
          <a:p>
            <a:pPr marL="365760" lvl="1" indent="0">
              <a:buNone/>
            </a:pPr>
            <a:endParaRPr lang="tr-TR" sz="1800" dirty="0" smtClean="0"/>
          </a:p>
          <a:p>
            <a:pPr marL="365760" lvl="1" indent="0">
              <a:buNone/>
            </a:pPr>
            <a:r>
              <a:rPr lang="tr-TR" sz="1800" dirty="0" smtClean="0"/>
              <a:t>b</a:t>
            </a:r>
            <a:r>
              <a:rPr lang="tr-TR" sz="1800" dirty="0"/>
              <a:t>) Durumun devam etmesi hâlinde, zorunluluk olmadıkça, gerekli donanıma sahip ve özel olarak görevlendirilenler dışındaki çalışanlardan işlerine devam etmelerini isteyemez.</a:t>
            </a:r>
          </a:p>
          <a:p>
            <a:pPr marL="0" indent="0">
              <a:buNone/>
            </a:pPr>
            <a:endParaRPr lang="tr-TR" sz="2000" dirty="0" smtClean="0"/>
          </a:p>
          <a:p>
            <a:pPr marL="0" indent="0">
              <a:buNone/>
            </a:pPr>
            <a:endParaRPr lang="tr-TR" sz="2000" dirty="0"/>
          </a:p>
        </p:txBody>
      </p:sp>
      <p:sp>
        <p:nvSpPr>
          <p:cNvPr id="4" name="Dikdörtgen 3"/>
          <p:cNvSpPr/>
          <p:nvPr/>
        </p:nvSpPr>
        <p:spPr>
          <a:xfrm>
            <a:off x="1619672" y="1547500"/>
            <a:ext cx="1800429" cy="369332"/>
          </a:xfrm>
          <a:prstGeom prst="rect">
            <a:avLst/>
          </a:prstGeom>
        </p:spPr>
        <p:txBody>
          <a:bodyPr wrap="none">
            <a:spAutoFit/>
          </a:bodyPr>
          <a:lstStyle/>
          <a:p>
            <a:r>
              <a:rPr lang="tr-TR" b="1" dirty="0"/>
              <a:t>(Y.T: </a:t>
            </a:r>
            <a:r>
              <a:rPr lang="tr-TR" b="1" dirty="0" smtClean="0"/>
              <a:t>01.01.2013 </a:t>
            </a:r>
            <a:r>
              <a:rPr lang="tr-TR" b="1" dirty="0"/>
              <a:t>)</a:t>
            </a:r>
          </a:p>
        </p:txBody>
      </p:sp>
    </p:spTree>
    <p:extLst>
      <p:ext uri="{BB962C8B-B14F-4D97-AF65-F5344CB8AC3E}">
        <p14:creationId xmlns:p14="http://schemas.microsoft.com/office/powerpoint/2010/main" val="2525419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3011"/>
            <a:ext cx="8229600" cy="1143000"/>
          </a:xfrm>
        </p:spPr>
        <p:txBody>
          <a:bodyPr>
            <a:normAutofit/>
          </a:bodyPr>
          <a:lstStyle/>
          <a:p>
            <a:r>
              <a:rPr lang="tr-TR" sz="3600" b="1" dirty="0"/>
              <a:t>Çalışmaktan kaçınma </a:t>
            </a:r>
            <a:r>
              <a:rPr lang="tr-TR" sz="3600" b="1" dirty="0" smtClean="0"/>
              <a:t>hakkı</a:t>
            </a:r>
            <a:endParaRPr lang="tr-TR" sz="3600" dirty="0"/>
          </a:p>
        </p:txBody>
      </p:sp>
      <p:sp>
        <p:nvSpPr>
          <p:cNvPr id="3" name="İçerik Yer Tutucusu 2"/>
          <p:cNvSpPr>
            <a:spLocks noGrp="1"/>
          </p:cNvSpPr>
          <p:nvPr>
            <p:ph idx="1"/>
          </p:nvPr>
        </p:nvSpPr>
        <p:spPr>
          <a:xfrm>
            <a:off x="107504" y="1340768"/>
            <a:ext cx="9036496" cy="3528392"/>
          </a:xfrm>
        </p:spPr>
        <p:txBody>
          <a:bodyPr>
            <a:normAutofit/>
          </a:bodyPr>
          <a:lstStyle/>
          <a:p>
            <a:pPr marL="0" indent="0">
              <a:buNone/>
            </a:pPr>
            <a:r>
              <a:rPr lang="tr-TR" b="1" dirty="0" smtClean="0"/>
              <a:t>MADDE </a:t>
            </a:r>
            <a:r>
              <a:rPr lang="tr-TR" b="1" dirty="0"/>
              <a:t>13 – </a:t>
            </a:r>
            <a:endParaRPr lang="tr-TR" b="1" dirty="0" smtClean="0"/>
          </a:p>
          <a:p>
            <a:pPr marL="0" indent="0">
              <a:buNone/>
            </a:pPr>
            <a:r>
              <a:rPr lang="tr-TR" dirty="0" smtClean="0"/>
              <a:t>(</a:t>
            </a:r>
            <a:r>
              <a:rPr lang="tr-TR" dirty="0"/>
              <a:t>1) Ciddi ve yakın tehlike ile karşı karşıya kalan çalışanlar kurula, kurulun bulunmadığı işyerlerinde ise işverene başvurarak durumun tespit edilmesini ve gerekli tedbirlerin alınmasına karar verilmesini talep edebilir. Kurul acilen toplanarak, işveren ise derhâl kararını verir ve durumu tutanakla tespit eder. Karar, çalışana ve çalışan temsilcisine yazılı olarak bildirilir.</a:t>
            </a:r>
          </a:p>
          <a:p>
            <a:pPr marL="0" indent="0">
              <a:buNone/>
            </a:pPr>
            <a:endParaRPr lang="tr-TR" dirty="0" smtClean="0"/>
          </a:p>
          <a:p>
            <a:pPr marL="0" indent="0">
              <a:buNone/>
            </a:pPr>
            <a:endParaRPr lang="tr-TR" dirty="0"/>
          </a:p>
        </p:txBody>
      </p:sp>
      <p:sp>
        <p:nvSpPr>
          <p:cNvPr id="4" name="Dikdörtgen 3"/>
          <p:cNvSpPr/>
          <p:nvPr/>
        </p:nvSpPr>
        <p:spPr>
          <a:xfrm>
            <a:off x="1907704" y="1453426"/>
            <a:ext cx="1800429" cy="369332"/>
          </a:xfrm>
          <a:prstGeom prst="rect">
            <a:avLst/>
          </a:prstGeom>
        </p:spPr>
        <p:txBody>
          <a:bodyPr wrap="none">
            <a:spAutoFit/>
          </a:bodyPr>
          <a:lstStyle/>
          <a:p>
            <a:r>
              <a:rPr lang="tr-TR" b="1" dirty="0"/>
              <a:t>(Y.T: </a:t>
            </a:r>
            <a:r>
              <a:rPr lang="tr-TR" b="1" dirty="0" smtClean="0"/>
              <a:t>01.01.2013 </a:t>
            </a:r>
            <a:r>
              <a:rPr lang="tr-TR" b="1" dirty="0"/>
              <a:t>)</a:t>
            </a:r>
          </a:p>
        </p:txBody>
      </p:sp>
    </p:spTree>
    <p:extLst>
      <p:ext uri="{BB962C8B-B14F-4D97-AF65-F5344CB8AC3E}">
        <p14:creationId xmlns:p14="http://schemas.microsoft.com/office/powerpoint/2010/main" val="1610725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917848"/>
            <a:ext cx="9073008" cy="1143000"/>
          </a:xfrm>
        </p:spPr>
        <p:txBody>
          <a:bodyPr>
            <a:normAutofit fontScale="90000"/>
          </a:bodyPr>
          <a:lstStyle/>
          <a:p>
            <a:r>
              <a:rPr lang="tr-TR" sz="3600" b="1" dirty="0"/>
              <a:t>İş kazası ve meslek hastalıklarının kayıt ve bildirimi</a:t>
            </a:r>
            <a:r>
              <a:rPr lang="tr-TR" sz="3600" dirty="0"/>
              <a:t/>
            </a:r>
            <a:br>
              <a:rPr lang="tr-TR" sz="3600" dirty="0"/>
            </a:br>
            <a:endParaRPr lang="tr-TR" dirty="0"/>
          </a:p>
        </p:txBody>
      </p:sp>
      <p:sp>
        <p:nvSpPr>
          <p:cNvPr id="3" name="İçerik Yer Tutucusu 2"/>
          <p:cNvSpPr>
            <a:spLocks noGrp="1"/>
          </p:cNvSpPr>
          <p:nvPr>
            <p:ph idx="1"/>
          </p:nvPr>
        </p:nvSpPr>
        <p:spPr>
          <a:xfrm>
            <a:off x="179512" y="1628800"/>
            <a:ext cx="8856984" cy="4968552"/>
          </a:xfrm>
        </p:spPr>
        <p:txBody>
          <a:bodyPr>
            <a:normAutofit/>
          </a:bodyPr>
          <a:lstStyle/>
          <a:p>
            <a:pPr marL="0" indent="0">
              <a:buNone/>
            </a:pPr>
            <a:r>
              <a:rPr lang="tr-TR" sz="2000" b="1" dirty="0" smtClean="0"/>
              <a:t>MADDE </a:t>
            </a:r>
            <a:r>
              <a:rPr lang="tr-TR" sz="2000" b="1" dirty="0"/>
              <a:t>14 </a:t>
            </a:r>
            <a:r>
              <a:rPr lang="tr-TR" sz="2000" b="1" dirty="0" smtClean="0"/>
              <a:t>–</a:t>
            </a:r>
          </a:p>
          <a:p>
            <a:pPr marL="0" indent="0">
              <a:buNone/>
            </a:pPr>
            <a:r>
              <a:rPr lang="tr-TR" sz="2000" b="1" dirty="0" smtClean="0"/>
              <a:t> </a:t>
            </a:r>
            <a:r>
              <a:rPr lang="tr-TR" sz="2000" dirty="0"/>
              <a:t>(1) İşveren;</a:t>
            </a:r>
          </a:p>
          <a:p>
            <a:pPr marL="365760" lvl="1" indent="0">
              <a:buNone/>
            </a:pPr>
            <a:r>
              <a:rPr lang="tr-TR" sz="1800" dirty="0"/>
              <a:t>a) </a:t>
            </a:r>
            <a:r>
              <a:rPr lang="tr-TR" sz="1800" b="1" dirty="0"/>
              <a:t>Bütün iş kazalarının ve meslek hastalıklarının kaydını tutar, gerekli incelemeleri yaparak bunlar ile ilgili raporları düzenler.</a:t>
            </a:r>
          </a:p>
          <a:p>
            <a:pPr marL="365760" lvl="1" indent="0">
              <a:buNone/>
            </a:pPr>
            <a:r>
              <a:rPr lang="tr-TR" sz="1800" dirty="0"/>
              <a:t>b) İşyerinde meydana gelen ancak yaralanma veya ölüme neden olmadığı halde işyeri ya da iş ekipmanının zarara uğramasına yol açan veya çalışan, işyeri ya da iş ekipmanını zarara uğratma potansiyeli olan </a:t>
            </a:r>
            <a:r>
              <a:rPr lang="tr-TR" sz="1800" b="1" dirty="0"/>
              <a:t>olayları inceleyerek bunlar ile ilgili raporları düzenler.</a:t>
            </a:r>
          </a:p>
          <a:p>
            <a:pPr marL="0" indent="0">
              <a:buNone/>
            </a:pPr>
            <a:r>
              <a:rPr lang="tr-TR" sz="2000" dirty="0"/>
              <a:t>(2) İşveren, aşağıdaki hallerde belirtilen sürede Sosyal Güvenlik Kurumuna bildirimde bulunur:</a:t>
            </a:r>
          </a:p>
          <a:p>
            <a:pPr marL="365760" lvl="1" indent="0">
              <a:buNone/>
            </a:pPr>
            <a:r>
              <a:rPr lang="tr-TR" sz="2000" b="1" u="sng" dirty="0"/>
              <a:t>a) İş kazalarını kazadan sonraki üç iş günü içinde.</a:t>
            </a:r>
          </a:p>
          <a:p>
            <a:pPr marL="365760" lvl="1" indent="0">
              <a:buNone/>
            </a:pPr>
            <a:r>
              <a:rPr lang="tr-TR" sz="1800" dirty="0"/>
              <a:t>b) Sağlık hizmeti sunucuları veya işyeri hekimi tarafından kendisine bildirilen meslek hastalıklarını, öğrendiği tarihten itibaren üç iş günü içinde</a:t>
            </a:r>
            <a:r>
              <a:rPr lang="tr-TR" sz="1800" dirty="0" smtClean="0"/>
              <a:t>.</a:t>
            </a:r>
            <a:endParaRPr lang="tr-TR" sz="1800" dirty="0"/>
          </a:p>
        </p:txBody>
      </p:sp>
      <p:sp>
        <p:nvSpPr>
          <p:cNvPr id="4" name="Dikdörtgen 3"/>
          <p:cNvSpPr/>
          <p:nvPr/>
        </p:nvSpPr>
        <p:spPr>
          <a:xfrm>
            <a:off x="1631504" y="1619508"/>
            <a:ext cx="1800429" cy="369332"/>
          </a:xfrm>
          <a:prstGeom prst="rect">
            <a:avLst/>
          </a:prstGeom>
        </p:spPr>
        <p:txBody>
          <a:bodyPr wrap="none">
            <a:spAutoFit/>
          </a:bodyPr>
          <a:lstStyle/>
          <a:p>
            <a:r>
              <a:rPr lang="tr-TR" b="1" dirty="0"/>
              <a:t>(Y.T: </a:t>
            </a:r>
            <a:r>
              <a:rPr lang="tr-TR" b="1" dirty="0" smtClean="0"/>
              <a:t>01.01.2013 </a:t>
            </a:r>
            <a:r>
              <a:rPr lang="tr-TR" b="1" dirty="0"/>
              <a:t>)</a:t>
            </a:r>
          </a:p>
        </p:txBody>
      </p:sp>
    </p:spTree>
    <p:extLst>
      <p:ext uri="{BB962C8B-B14F-4D97-AF65-F5344CB8AC3E}">
        <p14:creationId xmlns:p14="http://schemas.microsoft.com/office/powerpoint/2010/main" val="610213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1196752"/>
            <a:ext cx="8229600" cy="1143000"/>
          </a:xfrm>
        </p:spPr>
        <p:txBody>
          <a:bodyPr>
            <a:normAutofit fontScale="90000"/>
          </a:bodyPr>
          <a:lstStyle/>
          <a:p>
            <a:r>
              <a:rPr lang="tr-TR" b="1" dirty="0"/>
              <a:t>Tanımlar</a:t>
            </a:r>
            <a:r>
              <a:rPr lang="tr-TR" dirty="0"/>
              <a:t/>
            </a:r>
            <a:br>
              <a:rPr lang="tr-TR" dirty="0"/>
            </a:br>
            <a:endParaRPr lang="tr-TR" dirty="0"/>
          </a:p>
        </p:txBody>
      </p:sp>
      <p:sp>
        <p:nvSpPr>
          <p:cNvPr id="3" name="İçerik Yer Tutucusu 2"/>
          <p:cNvSpPr>
            <a:spLocks noGrp="1"/>
          </p:cNvSpPr>
          <p:nvPr>
            <p:ph idx="1"/>
          </p:nvPr>
        </p:nvSpPr>
        <p:spPr>
          <a:xfrm>
            <a:off x="467544" y="2492896"/>
            <a:ext cx="7139136" cy="1781552"/>
          </a:xfrm>
        </p:spPr>
        <p:txBody>
          <a:bodyPr/>
          <a:lstStyle/>
          <a:p>
            <a:pPr marL="0" indent="0">
              <a:buNone/>
            </a:pPr>
            <a:r>
              <a:rPr lang="tr-TR" dirty="0" smtClean="0">
                <a:solidFill>
                  <a:schemeClr val="accent1">
                    <a:lumMod val="75000"/>
                  </a:schemeClr>
                </a:solidFill>
              </a:rPr>
              <a:t>a) Bakanlık</a:t>
            </a:r>
            <a:r>
              <a:rPr lang="tr-TR" dirty="0">
                <a:solidFill>
                  <a:schemeClr val="accent1">
                    <a:lumMod val="75000"/>
                  </a:schemeClr>
                </a:solidFill>
              </a:rPr>
              <a:t>: </a:t>
            </a:r>
            <a:endParaRPr lang="tr-TR" dirty="0" smtClean="0">
              <a:solidFill>
                <a:schemeClr val="accent1">
                  <a:lumMod val="75000"/>
                </a:schemeClr>
              </a:solidFill>
            </a:endParaRPr>
          </a:p>
          <a:p>
            <a:pPr marL="0" indent="0">
              <a:buNone/>
            </a:pPr>
            <a:r>
              <a:rPr lang="tr-TR" dirty="0" smtClean="0"/>
              <a:t>Çalışma </a:t>
            </a:r>
            <a:r>
              <a:rPr lang="tr-TR" dirty="0"/>
              <a:t>ve Sosyal Güvenlik Bakanlığını,</a:t>
            </a:r>
          </a:p>
          <a:p>
            <a:pPr marL="0" indent="0">
              <a:buNone/>
            </a:pPr>
            <a:endParaRPr lang="tr-TR" dirty="0"/>
          </a:p>
        </p:txBody>
      </p:sp>
      <p:sp>
        <p:nvSpPr>
          <p:cNvPr id="4" name="Dikdörtgen 3"/>
          <p:cNvSpPr/>
          <p:nvPr/>
        </p:nvSpPr>
        <p:spPr>
          <a:xfrm>
            <a:off x="251520" y="1988840"/>
            <a:ext cx="4873963" cy="400110"/>
          </a:xfrm>
          <a:prstGeom prst="rect">
            <a:avLst/>
          </a:prstGeom>
        </p:spPr>
        <p:txBody>
          <a:bodyPr wrap="none">
            <a:spAutoFit/>
          </a:bodyPr>
          <a:lstStyle/>
          <a:p>
            <a:r>
              <a:rPr lang="tr-TR" sz="2000" b="1" dirty="0"/>
              <a:t>MADDE 3 – </a:t>
            </a:r>
            <a:r>
              <a:rPr lang="tr-TR" sz="2000" dirty="0"/>
              <a:t>(1) Bu Kanunun uygulanmasında;</a:t>
            </a:r>
          </a:p>
        </p:txBody>
      </p:sp>
      <p:pic>
        <p:nvPicPr>
          <p:cNvPr id="2050" name="Picture 2" descr="http://lh6.googleusercontent.com/-GolgI62ei0E/TcJxkE83ZyI/AAAAAAAAAI8/nL1OLxJuAes/calisma-ve-sosyal-guvenlik-bakanligi-sozlesmeli-personel-alimi-2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4103397"/>
            <a:ext cx="4347822"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511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917848"/>
            <a:ext cx="9073008" cy="1143000"/>
          </a:xfrm>
        </p:spPr>
        <p:txBody>
          <a:bodyPr>
            <a:normAutofit fontScale="90000"/>
          </a:bodyPr>
          <a:lstStyle/>
          <a:p>
            <a:r>
              <a:rPr lang="tr-TR" sz="3600" b="1" dirty="0"/>
              <a:t>İş kazası ve meslek hastalıklarının kayıt ve bildirimi</a:t>
            </a:r>
            <a:r>
              <a:rPr lang="tr-TR" sz="3600" dirty="0"/>
              <a:t/>
            </a:r>
            <a:br>
              <a:rPr lang="tr-TR" sz="3600" dirty="0"/>
            </a:br>
            <a:endParaRPr lang="tr-TR" dirty="0"/>
          </a:p>
        </p:txBody>
      </p:sp>
      <p:sp>
        <p:nvSpPr>
          <p:cNvPr id="3" name="İçerik Yer Tutucusu 2"/>
          <p:cNvSpPr>
            <a:spLocks noGrp="1"/>
          </p:cNvSpPr>
          <p:nvPr>
            <p:ph idx="1"/>
          </p:nvPr>
        </p:nvSpPr>
        <p:spPr>
          <a:xfrm>
            <a:off x="179512" y="1628800"/>
            <a:ext cx="8856984" cy="4968552"/>
          </a:xfrm>
        </p:spPr>
        <p:txBody>
          <a:bodyPr>
            <a:normAutofit/>
          </a:bodyPr>
          <a:lstStyle/>
          <a:p>
            <a:pPr marL="0" indent="0">
              <a:buNone/>
            </a:pPr>
            <a:r>
              <a:rPr lang="tr-TR" sz="2000" b="1" dirty="0" smtClean="0"/>
              <a:t>MADDE </a:t>
            </a:r>
            <a:r>
              <a:rPr lang="tr-TR" sz="2000" b="1" dirty="0"/>
              <a:t>14 – </a:t>
            </a:r>
            <a:endParaRPr lang="tr-TR" sz="2000" b="1" dirty="0" smtClean="0"/>
          </a:p>
          <a:p>
            <a:pPr marL="0" indent="0">
              <a:buNone/>
            </a:pPr>
            <a:endParaRPr lang="tr-TR" sz="2000" dirty="0" smtClean="0"/>
          </a:p>
          <a:p>
            <a:pPr marL="0" indent="0">
              <a:buNone/>
            </a:pPr>
            <a:r>
              <a:rPr lang="tr-TR" sz="2000" dirty="0" smtClean="0"/>
              <a:t>(</a:t>
            </a:r>
            <a:r>
              <a:rPr lang="tr-TR" sz="2000" dirty="0"/>
              <a:t>3) </a:t>
            </a:r>
            <a:r>
              <a:rPr lang="tr-TR" sz="2000" b="1" dirty="0">
                <a:solidFill>
                  <a:srgbClr val="FF0000"/>
                </a:solidFill>
              </a:rPr>
              <a:t>İşyeri hekimi veya sağlık hizmeti sunucuları; meslek hastalığı ön tanısı koydukları vakaları, Sosyal Güvenlik Kurumu tarafından yetkilendirilen sağlık hizmeti sunucularına sevk eder</a:t>
            </a:r>
            <a:r>
              <a:rPr lang="tr-TR" sz="2000" dirty="0"/>
              <a:t>.</a:t>
            </a:r>
          </a:p>
          <a:p>
            <a:pPr marL="0" indent="0">
              <a:buNone/>
            </a:pPr>
            <a:endParaRPr lang="tr-TR" sz="2000" dirty="0" smtClean="0"/>
          </a:p>
          <a:p>
            <a:pPr marL="0" indent="0">
              <a:buNone/>
            </a:pPr>
            <a:r>
              <a:rPr lang="tr-TR" sz="2000" dirty="0" smtClean="0"/>
              <a:t>(</a:t>
            </a:r>
            <a:r>
              <a:rPr lang="tr-TR" sz="2000" dirty="0"/>
              <a:t>4) </a:t>
            </a:r>
            <a:r>
              <a:rPr lang="tr-TR" sz="2000" b="1" dirty="0"/>
              <a:t>Sağlık hizmeti sunucuları kendilerine intikal eden iş kazalarını, yetkilendirilen sağlık hizmeti sunucuları ise meslek hastalığı tanısı koydukları vakaları en geç on gün içinde Sosyal Güvenlik Kurumuna bildirir.</a:t>
            </a:r>
          </a:p>
          <a:p>
            <a:pPr marL="0" indent="0">
              <a:buNone/>
            </a:pPr>
            <a:endParaRPr lang="tr-TR" sz="2000" dirty="0" smtClean="0"/>
          </a:p>
          <a:p>
            <a:pPr marL="0" indent="0">
              <a:buNone/>
            </a:pPr>
            <a:r>
              <a:rPr lang="tr-TR" sz="2000" dirty="0" smtClean="0"/>
              <a:t>(</a:t>
            </a:r>
            <a:r>
              <a:rPr lang="tr-TR" sz="2000" dirty="0"/>
              <a:t>5) Bu maddenin uygulanmasına ilişkin usul ve esaslar, Sağlık Bakanlığının uygun görüşü alınarak Bakanlıkça belirlenir</a:t>
            </a:r>
          </a:p>
        </p:txBody>
      </p:sp>
      <p:sp>
        <p:nvSpPr>
          <p:cNvPr id="4" name="Dikdörtgen 3"/>
          <p:cNvSpPr/>
          <p:nvPr/>
        </p:nvSpPr>
        <p:spPr>
          <a:xfrm>
            <a:off x="1619672" y="1628800"/>
            <a:ext cx="1800429" cy="369332"/>
          </a:xfrm>
          <a:prstGeom prst="rect">
            <a:avLst/>
          </a:prstGeom>
        </p:spPr>
        <p:txBody>
          <a:bodyPr wrap="none">
            <a:spAutoFit/>
          </a:bodyPr>
          <a:lstStyle/>
          <a:p>
            <a:r>
              <a:rPr lang="tr-TR" b="1" dirty="0"/>
              <a:t>(Y.T: </a:t>
            </a:r>
            <a:r>
              <a:rPr lang="tr-TR" b="1" dirty="0" smtClean="0"/>
              <a:t>01.01.2013 </a:t>
            </a:r>
            <a:r>
              <a:rPr lang="tr-TR" b="1" dirty="0"/>
              <a:t>)</a:t>
            </a:r>
          </a:p>
        </p:txBody>
      </p:sp>
    </p:spTree>
    <p:extLst>
      <p:ext uri="{BB962C8B-B14F-4D97-AF65-F5344CB8AC3E}">
        <p14:creationId xmlns:p14="http://schemas.microsoft.com/office/powerpoint/2010/main" val="3052698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30832" y="269776"/>
            <a:ext cx="8229600" cy="1143000"/>
          </a:xfrm>
        </p:spPr>
        <p:txBody>
          <a:bodyPr>
            <a:normAutofit/>
          </a:bodyPr>
          <a:lstStyle/>
          <a:p>
            <a:r>
              <a:rPr lang="tr-TR" sz="3600" b="1" dirty="0"/>
              <a:t>Sağlık </a:t>
            </a:r>
            <a:r>
              <a:rPr lang="tr-TR" sz="3600" b="1" dirty="0" smtClean="0"/>
              <a:t>gözetimi</a:t>
            </a:r>
            <a:endParaRPr lang="tr-TR" sz="3600" dirty="0"/>
          </a:p>
        </p:txBody>
      </p:sp>
      <p:sp>
        <p:nvSpPr>
          <p:cNvPr id="3" name="İçerik Yer Tutucusu 2"/>
          <p:cNvSpPr>
            <a:spLocks noGrp="1"/>
          </p:cNvSpPr>
          <p:nvPr>
            <p:ph idx="1"/>
          </p:nvPr>
        </p:nvSpPr>
        <p:spPr>
          <a:xfrm>
            <a:off x="0" y="1556792"/>
            <a:ext cx="9144000" cy="5184576"/>
          </a:xfrm>
        </p:spPr>
        <p:txBody>
          <a:bodyPr>
            <a:normAutofit/>
          </a:bodyPr>
          <a:lstStyle/>
          <a:p>
            <a:pPr marL="0" indent="0">
              <a:buNone/>
            </a:pPr>
            <a:r>
              <a:rPr lang="tr-TR" sz="2400" b="1" dirty="0" smtClean="0"/>
              <a:t>MADDE </a:t>
            </a:r>
            <a:r>
              <a:rPr lang="tr-TR" sz="2400" b="1" dirty="0"/>
              <a:t>15 – </a:t>
            </a:r>
            <a:endParaRPr lang="tr-TR" sz="2400" b="1" dirty="0" smtClean="0"/>
          </a:p>
          <a:p>
            <a:pPr marL="0" indent="0">
              <a:buNone/>
            </a:pPr>
            <a:r>
              <a:rPr lang="tr-TR" sz="2400" dirty="0" smtClean="0"/>
              <a:t>(</a:t>
            </a:r>
            <a:r>
              <a:rPr lang="tr-TR" sz="2400" dirty="0"/>
              <a:t>1) İşveren;</a:t>
            </a:r>
          </a:p>
          <a:p>
            <a:pPr marL="365760" lvl="1" indent="0">
              <a:buNone/>
            </a:pPr>
            <a:r>
              <a:rPr lang="tr-TR" sz="2000" dirty="0"/>
              <a:t>a) Çalışanların işyerinde maruz kalacakları sağlık ve güvenlik risklerini dikkate alarak sağlık gözetimine tabi tutulmalarını sağlar.</a:t>
            </a:r>
          </a:p>
          <a:p>
            <a:pPr marL="365760" lvl="1" indent="0">
              <a:buNone/>
            </a:pPr>
            <a:r>
              <a:rPr lang="tr-TR" sz="2000" dirty="0"/>
              <a:t>b) Aşağıdaki hallerde çalışanların sağlık muayenelerinin yapılmasını sağlamak zorundadır:</a:t>
            </a:r>
          </a:p>
          <a:p>
            <a:pPr marL="640080" lvl="2" indent="0">
              <a:buNone/>
            </a:pPr>
            <a:r>
              <a:rPr lang="tr-TR" sz="2000" dirty="0"/>
              <a:t>1) İşe girişlerinde.</a:t>
            </a:r>
          </a:p>
          <a:p>
            <a:pPr marL="640080" lvl="2" indent="0">
              <a:buNone/>
            </a:pPr>
            <a:r>
              <a:rPr lang="tr-TR" sz="2000" dirty="0"/>
              <a:t>2) İş değişikliğinde.</a:t>
            </a:r>
          </a:p>
          <a:p>
            <a:pPr marL="640080" lvl="2" indent="0">
              <a:buNone/>
            </a:pPr>
            <a:r>
              <a:rPr lang="tr-TR" sz="2000" dirty="0"/>
              <a:t>3) İş kazası, meslek hastalığı veya sağlık nedeniyle tekrarlanan işten uzaklaşmalarından sonra işe dönüşlerinde talep etmeleri hâlinde.</a:t>
            </a:r>
          </a:p>
          <a:p>
            <a:pPr marL="640080" lvl="2" indent="0">
              <a:buNone/>
            </a:pPr>
            <a:r>
              <a:rPr lang="tr-TR" sz="2000" dirty="0"/>
              <a:t>4) İşin devamı süresince, çalışanın ve işin niteliği ile işyerinin tehlike sınıfına göre Bakanlıkça belirlenen düzenli aralıklarla.</a:t>
            </a:r>
          </a:p>
          <a:p>
            <a:pPr marL="0" indent="0">
              <a:buNone/>
            </a:pPr>
            <a:endParaRPr lang="tr-TR" sz="2400" dirty="0"/>
          </a:p>
        </p:txBody>
      </p:sp>
      <p:pic>
        <p:nvPicPr>
          <p:cNvPr id="5122" name="Picture 2" descr="http://t3.gstatic.com/images?q=tbn:ANd9GcSd7a6NhCBQovFL680aqFp0h7wpGLoQoPu_jJMntRBKh2n6WwHu8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75098"/>
            <a:ext cx="2160240" cy="2002627"/>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1691451" y="1619508"/>
            <a:ext cx="1800429" cy="369332"/>
          </a:xfrm>
          <a:prstGeom prst="rect">
            <a:avLst/>
          </a:prstGeom>
        </p:spPr>
        <p:txBody>
          <a:bodyPr wrap="none">
            <a:spAutoFit/>
          </a:bodyPr>
          <a:lstStyle/>
          <a:p>
            <a:r>
              <a:rPr lang="tr-TR" b="1" dirty="0"/>
              <a:t>(Y.T: </a:t>
            </a:r>
            <a:r>
              <a:rPr lang="tr-TR" b="1" dirty="0" smtClean="0"/>
              <a:t>01.01.2013 </a:t>
            </a:r>
            <a:r>
              <a:rPr lang="tr-TR" b="1" dirty="0"/>
              <a:t>)</a:t>
            </a:r>
          </a:p>
        </p:txBody>
      </p:sp>
    </p:spTree>
    <p:extLst>
      <p:ext uri="{BB962C8B-B14F-4D97-AF65-F5344CB8AC3E}">
        <p14:creationId xmlns:p14="http://schemas.microsoft.com/office/powerpoint/2010/main" val="699775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7285"/>
            <a:ext cx="8229600" cy="1143000"/>
          </a:xfrm>
        </p:spPr>
        <p:txBody>
          <a:bodyPr>
            <a:normAutofit/>
          </a:bodyPr>
          <a:lstStyle/>
          <a:p>
            <a:r>
              <a:rPr lang="tr-TR" sz="3600" b="1" dirty="0"/>
              <a:t>Sağlık </a:t>
            </a:r>
            <a:r>
              <a:rPr lang="tr-TR" sz="3600" b="1" dirty="0" smtClean="0"/>
              <a:t>gözetimi</a:t>
            </a:r>
            <a:endParaRPr lang="tr-TR" sz="3600" dirty="0"/>
          </a:p>
        </p:txBody>
      </p:sp>
      <p:sp>
        <p:nvSpPr>
          <p:cNvPr id="3" name="İçerik Yer Tutucusu 2"/>
          <p:cNvSpPr>
            <a:spLocks noGrp="1"/>
          </p:cNvSpPr>
          <p:nvPr>
            <p:ph idx="1"/>
          </p:nvPr>
        </p:nvSpPr>
        <p:spPr>
          <a:xfrm>
            <a:off x="107504" y="1340768"/>
            <a:ext cx="8856984" cy="5184576"/>
          </a:xfrm>
        </p:spPr>
        <p:txBody>
          <a:bodyPr>
            <a:normAutofit/>
          </a:bodyPr>
          <a:lstStyle/>
          <a:p>
            <a:pPr marL="0" indent="0">
              <a:buNone/>
            </a:pPr>
            <a:r>
              <a:rPr lang="tr-TR" sz="2000" b="1" dirty="0" smtClean="0"/>
              <a:t>MADDE </a:t>
            </a:r>
            <a:r>
              <a:rPr lang="tr-TR" sz="2000" b="1" dirty="0"/>
              <a:t>15 – </a:t>
            </a:r>
            <a:endParaRPr lang="tr-TR" sz="2000" b="1" dirty="0" smtClean="0"/>
          </a:p>
          <a:p>
            <a:pPr marL="0" indent="0">
              <a:buNone/>
            </a:pPr>
            <a:r>
              <a:rPr lang="tr-TR" sz="2000" dirty="0" smtClean="0"/>
              <a:t>(</a:t>
            </a:r>
            <a:r>
              <a:rPr lang="tr-TR" sz="2000" dirty="0"/>
              <a:t>2) </a:t>
            </a:r>
            <a:r>
              <a:rPr lang="tr-TR" sz="2000" b="1" i="1" dirty="0"/>
              <a:t>Tehlikeli ve çok tehlikeli sınıfta yer alan işyerlerinde çalışacaklar, yapacakları işe uygun olduklarını belirten sağlık raporu olmadan işe başlatılamaz</a:t>
            </a:r>
            <a:r>
              <a:rPr lang="tr-TR" sz="2000" dirty="0"/>
              <a:t>.</a:t>
            </a:r>
          </a:p>
          <a:p>
            <a:pPr marL="0" indent="0">
              <a:buNone/>
            </a:pPr>
            <a:endParaRPr lang="tr-TR" sz="2000" dirty="0" smtClean="0"/>
          </a:p>
          <a:p>
            <a:pPr marL="0" indent="0">
              <a:buNone/>
            </a:pPr>
            <a:r>
              <a:rPr lang="tr-TR" sz="2000" dirty="0" smtClean="0"/>
              <a:t>(</a:t>
            </a:r>
            <a:r>
              <a:rPr lang="tr-TR" sz="2000" dirty="0"/>
              <a:t>3) </a:t>
            </a:r>
            <a:r>
              <a:rPr lang="tr-TR" sz="2000" b="1" i="1" dirty="0">
                <a:hlinkClick r:id="rId2" action="ppaction://hlinkfile"/>
              </a:rPr>
              <a:t>Bu Kanun kapsamında alınması gereken sağlık raporları, işyeri sağlık ve güvenlik biriminde veya hizmet alınan ortak sağlık ve güvenlik biriminde görevli olan işyeri hekiminden alınır. </a:t>
            </a:r>
            <a:r>
              <a:rPr lang="tr-TR" sz="2000" dirty="0"/>
              <a:t>Raporlara itirazlar Sağlık Bakanlığı tarafından belirlenen hakem hastanelere yapılır, verilen kararlar kesindir.</a:t>
            </a:r>
          </a:p>
          <a:p>
            <a:pPr marL="0" indent="0">
              <a:buNone/>
            </a:pPr>
            <a:endParaRPr lang="tr-TR" sz="2000" dirty="0" smtClean="0"/>
          </a:p>
          <a:p>
            <a:pPr marL="0" indent="0">
              <a:buNone/>
            </a:pPr>
            <a:r>
              <a:rPr lang="tr-TR" sz="2000" dirty="0" smtClean="0"/>
              <a:t>(</a:t>
            </a:r>
            <a:r>
              <a:rPr lang="tr-TR" sz="2000" dirty="0"/>
              <a:t>4) Sağlık gözetiminden doğan maliyet ve bu gözetimden kaynaklı her türlü ek maliyet işverence karşılanır, çalışana yansıtılamaz.</a:t>
            </a:r>
          </a:p>
          <a:p>
            <a:pPr marL="0" indent="0">
              <a:buNone/>
            </a:pPr>
            <a:endParaRPr lang="tr-TR" sz="2000" dirty="0" smtClean="0"/>
          </a:p>
          <a:p>
            <a:pPr marL="0" indent="0">
              <a:buNone/>
            </a:pPr>
            <a:r>
              <a:rPr lang="tr-TR" sz="2000" dirty="0" smtClean="0"/>
              <a:t>(</a:t>
            </a:r>
            <a:r>
              <a:rPr lang="tr-TR" sz="2000" dirty="0"/>
              <a:t>5) Sağlık muayenesi yaptırılan çalışanın özel hayatı ve itibarının korunması açısından sağlık bilgileri gizli tutulur.</a:t>
            </a:r>
          </a:p>
          <a:p>
            <a:pPr marL="0" indent="0">
              <a:buNone/>
            </a:pPr>
            <a:endParaRPr lang="tr-TR" sz="2000" dirty="0"/>
          </a:p>
        </p:txBody>
      </p:sp>
      <p:sp>
        <p:nvSpPr>
          <p:cNvPr id="4" name="Dikdörtgen 3"/>
          <p:cNvSpPr/>
          <p:nvPr/>
        </p:nvSpPr>
        <p:spPr>
          <a:xfrm>
            <a:off x="1619243" y="1340768"/>
            <a:ext cx="1800429" cy="369332"/>
          </a:xfrm>
          <a:prstGeom prst="rect">
            <a:avLst/>
          </a:prstGeom>
        </p:spPr>
        <p:txBody>
          <a:bodyPr wrap="none">
            <a:spAutoFit/>
          </a:bodyPr>
          <a:lstStyle/>
          <a:p>
            <a:r>
              <a:rPr lang="tr-TR" b="1" dirty="0"/>
              <a:t>(Y.T: </a:t>
            </a:r>
            <a:r>
              <a:rPr lang="tr-TR" b="1" dirty="0" smtClean="0"/>
              <a:t>01.01.2013 </a:t>
            </a:r>
            <a:r>
              <a:rPr lang="tr-TR" b="1" dirty="0"/>
              <a:t>)</a:t>
            </a:r>
          </a:p>
        </p:txBody>
      </p:sp>
      <p:sp>
        <p:nvSpPr>
          <p:cNvPr id="5" name="Metin kutusu 4">
            <a:hlinkClick r:id="rId3" action="ppaction://hlinkfile"/>
          </p:cNvPr>
          <p:cNvSpPr txBox="1"/>
          <p:nvPr/>
        </p:nvSpPr>
        <p:spPr>
          <a:xfrm>
            <a:off x="2707730" y="6318253"/>
            <a:ext cx="2704266" cy="369332"/>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tr-TR" dirty="0" smtClean="0"/>
              <a:t>2013 İDARİ PARA CEZALARI</a:t>
            </a:r>
            <a:endParaRPr lang="tr-TR" dirty="0"/>
          </a:p>
        </p:txBody>
      </p:sp>
    </p:spTree>
    <p:extLst>
      <p:ext uri="{BB962C8B-B14F-4D97-AF65-F5344CB8AC3E}">
        <p14:creationId xmlns:p14="http://schemas.microsoft.com/office/powerpoint/2010/main" val="4186472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836712"/>
            <a:ext cx="8229600" cy="1143000"/>
          </a:xfrm>
        </p:spPr>
        <p:txBody>
          <a:bodyPr>
            <a:noAutofit/>
          </a:bodyPr>
          <a:lstStyle/>
          <a:p>
            <a:r>
              <a:rPr lang="tr-TR" sz="3600" b="1" dirty="0"/>
              <a:t>Çalışanların bilgilendirilmesi</a:t>
            </a:r>
            <a:r>
              <a:rPr lang="tr-TR" sz="3600" dirty="0"/>
              <a:t/>
            </a:r>
            <a:br>
              <a:rPr lang="tr-TR" sz="3600" dirty="0"/>
            </a:br>
            <a:endParaRPr lang="tr-TR" sz="3600" dirty="0"/>
          </a:p>
        </p:txBody>
      </p:sp>
      <p:sp>
        <p:nvSpPr>
          <p:cNvPr id="3" name="İçerik Yer Tutucusu 2"/>
          <p:cNvSpPr>
            <a:spLocks noGrp="1"/>
          </p:cNvSpPr>
          <p:nvPr>
            <p:ph idx="1"/>
          </p:nvPr>
        </p:nvSpPr>
        <p:spPr>
          <a:xfrm>
            <a:off x="0" y="1916832"/>
            <a:ext cx="9036496" cy="4389120"/>
          </a:xfrm>
        </p:spPr>
        <p:txBody>
          <a:bodyPr>
            <a:normAutofit/>
          </a:bodyPr>
          <a:lstStyle/>
          <a:p>
            <a:pPr marL="0" indent="0">
              <a:buNone/>
            </a:pPr>
            <a:r>
              <a:rPr lang="tr-TR" sz="2000" b="1" dirty="0" smtClean="0"/>
              <a:t>MADDE </a:t>
            </a:r>
            <a:r>
              <a:rPr lang="tr-TR" sz="2000" b="1" dirty="0"/>
              <a:t>16 – </a:t>
            </a:r>
            <a:endParaRPr lang="tr-TR" sz="2000" b="1" dirty="0" smtClean="0"/>
          </a:p>
          <a:p>
            <a:pPr marL="0" indent="0">
              <a:buNone/>
            </a:pPr>
            <a:r>
              <a:rPr lang="tr-TR" sz="2000" dirty="0" smtClean="0"/>
              <a:t>(</a:t>
            </a:r>
            <a:r>
              <a:rPr lang="tr-TR" sz="2000" dirty="0"/>
              <a:t>1) İşyerinde iş sağlığı ve güvenliğinin sağlanması ve sürdürülebilmesi amacıyla işveren, çalışanları ve çalışan temsilcilerini işyerinin özelliklerini de dikkate alarak aşağıdaki konularda bilgilendirir:</a:t>
            </a:r>
          </a:p>
          <a:p>
            <a:pPr marL="365760" lvl="1" indent="0">
              <a:buNone/>
            </a:pPr>
            <a:endParaRPr lang="tr-TR" sz="2000" dirty="0" smtClean="0"/>
          </a:p>
          <a:p>
            <a:pPr marL="365760" lvl="1" indent="0">
              <a:buNone/>
            </a:pPr>
            <a:r>
              <a:rPr lang="tr-TR" sz="2000" dirty="0" smtClean="0"/>
              <a:t>a</a:t>
            </a:r>
            <a:r>
              <a:rPr lang="tr-TR" sz="2000" dirty="0"/>
              <a:t>) İşyerinde karşılaşılabilecek sağlık ve güvenlik riskleri, koruyucu ve önleyici tedbirler.</a:t>
            </a:r>
          </a:p>
          <a:p>
            <a:pPr marL="365760" lvl="1" indent="0">
              <a:buNone/>
            </a:pPr>
            <a:endParaRPr lang="tr-TR" sz="2000" dirty="0" smtClean="0"/>
          </a:p>
          <a:p>
            <a:pPr marL="365760" lvl="1" indent="0">
              <a:buNone/>
            </a:pPr>
            <a:r>
              <a:rPr lang="tr-TR" sz="2000" dirty="0" smtClean="0"/>
              <a:t>b</a:t>
            </a:r>
            <a:r>
              <a:rPr lang="tr-TR" sz="2000" dirty="0"/>
              <a:t>) Kendileri ile ilgili yasal hak ve sorumluluklar.</a:t>
            </a:r>
          </a:p>
          <a:p>
            <a:pPr marL="365760" lvl="1" indent="0">
              <a:buNone/>
            </a:pPr>
            <a:endParaRPr lang="tr-TR" sz="2000" dirty="0" smtClean="0"/>
          </a:p>
          <a:p>
            <a:pPr marL="365760" lvl="1" indent="0">
              <a:buNone/>
            </a:pPr>
            <a:r>
              <a:rPr lang="tr-TR" sz="2000" dirty="0" smtClean="0"/>
              <a:t>c</a:t>
            </a:r>
            <a:r>
              <a:rPr lang="tr-TR" sz="2000" dirty="0"/>
              <a:t>) İlk yardım, olağan dışı durumlar, afetler ve yangınla mücadele ve tahliye işleri konusunda görevlendirilen kişiler</a:t>
            </a:r>
            <a:r>
              <a:rPr lang="tr-TR" sz="2000" dirty="0" smtClean="0"/>
              <a:t>.</a:t>
            </a:r>
            <a:endParaRPr lang="tr-TR" sz="2000" dirty="0"/>
          </a:p>
        </p:txBody>
      </p:sp>
      <p:sp>
        <p:nvSpPr>
          <p:cNvPr id="4" name="AutoShape 2" descr="data:image/jpeg;base64,/9j/4AAQSkZJRgABAQAAAQABAAD/2wBDAAkGBwgHBgkIBwgKCgkLDRYPDQwMDRsUFRAWIB0iIiAdHx8kKDQsJCYxJx8fLT0tMTU3Ojo6Iys/RD84QzQ5Ojf/2wBDAQoKCg0MDRoPDxo3JR8lNzc3Nzc3Nzc3Nzc3Nzc3Nzc3Nzc3Nzc3Nzc3Nzc3Nzc3Nzc3Nzc3Nzc3Nzc3Nzc3Nzf/wAARCABgAQ8DASIAAhEBAxEB/8QAHAAAAQQDAQAAAAAAAAAAAAAABwAEBQYBAwgC/8QARRAAAgEDAgQEAwMIBgkFAAAAAQIDAAQRBRIGByExE0FRYSJxgRQyoQgVIzNCkbHBYnKCk6LhFhckNFJUksLRJUODo7P/xAAZAQEAAwEBAAAAAAAAAAAAAAAAAQIDBAX/xAAlEQEAAgICAgICAgMAAAAAAAAAAQIDEQQSITETURRBIjJhkaH/2gAMAwEAAhEDEQA/ADhTS6v4bWVY5SQWGcgZxTo9BQj5p8V6nourWY09YDDKW3tIu7O0gbfbuevWuLmZM1axXBrtP368eZaYq1mf5ehYhuYJxmKRW+RrbnNDSDW2Gq2emz2/hXdxC8v6NyyqFK46kDOc/TFEW1VkgRWOWCgEmsOBzcvIma5KamI978L5cUU8xLdkCs0Lubeqa3Z8QcL2uhXLo9zM48GN8eK4aPAbGTtwT5eZ9qu/D2u/nVri2ubV7HULV9s1pKcsF67XU/tI2Dhh06EeVeowTVLNKh7xFxLrtpzR0TQrNF/NlzCHlXwwTJnfuO7y27V7evXuKAhUqVKgVKlSoFWMis1WdM1jUptV1V7yzmh0uGc29ri3bexTG6Q46lSSQOmPhznrQWXIrNCZ+NNXu+bMWm6Pc/bNJA2PbwbWQgIS7lsdCCQO/cY86LGelAiwHnSzQg56nVLa70O9tLtookkZYUhY+IJ8Z3++AMD5n1q9cu7nVr3hDT7rX5C17KpYlo9jbdx27h67cHsKCzU3vb21sLdri9uIreFcbpJWCqM+5rVealDaXVlbykB7yUxRjOCSFLH59FNUXnlbxz8IK73ccLwzq6RSTBPG9QB+2wGcCgIkM0U8SSwyLJG4DI6nIYHsQfMV7qh8odW06fhPTtMg1OO4vraAGaAkB4QTnbjzAzgGr5QKlSpUCpUq8SNtRjkL07nsKD0CDWaGHJ/Udc1DUuIvzpqEt5ZwXJjjdipXxdzbtp9MbOnbrROFBknAzWiG9tZ55YIbiKSaEgSxo4LJntkeVa9R1Cz02ze71G5htraPG+WZwir1wOp98Cgvy31fQtP5ka9MupBLO+ciykm+FZiz7jkn3OFz3BoDnSrA7UmOBQLIrNDzQuJ9dveausaHcKv5qtICUTwwChAQq27ud249z5dOxoh0HkjIIrm3mbq1wOY2oXLbf/T5ESBHXciqEUnKnvkkk/5CukzXNPOGJRzB1dcbfEWJjjzzEoz+H4VE1ifcJiRE4L4a4n1HWrbiLig29sI4SlvaRjJ2swOWwSB0UdMnv5Vc+O9Tm0Xg/VtQtWCzw2zGJiezHoD8wTmtnBF+dT4Q0a9YgtNZxl8f8W0A/iDXjj3TZNW4O1azgOJntmaI5x8a/EvX5is8eHHj/pGkzabe3L7zXsF940090t9E3WWV28VGB8yeoOc0X+A9J431O80PiW91S2mtFjO3xWzNJBIBlGIUZ6gEZzg+dDLjO9h1Him/vLbwjFMYmDRHKsfCTJ+ec5966D5XzJNy/wBDMf7FqqN7Feh/EVqqkOMNaHDvDGo6sdpa2hLIG6BnPRR9WIH1rm654w4hudah1mfVZfzhANsUiqoWNeuVCgYwfMHv5mjtzdsbjUuDJLO2lWNp7u1jJbsd0yKP8RU/Suddb8CHUtTFiFFtHczCAKMAIHYLgemAKDpjlzxHNxTwtb6ldJGlzveKYRghdytjI9MjBx71Z6pHKjTH0jSNSs8N4KajIYGZsloyFK5Hl0Ip9zIu9asuFp7jhxtt8skYGEDMVJwQoOQW6jvQWmlXPV1za4whX7JItnBcw/o5mktSH3D1UnofpVl4K5vtdXUOn8TwRxvK6xx3lup2licAMvUjuOoOPlQGCq/x/eTafwVrV3au0c8dnIY3U4KnGAR8qnx2qt8ybmO04E1yWaLxo/sjoY84zu+Hv9aDmjTDqQvUGjSXSX8hKRm3Zt7FvUjqRnqf311haW01uRvuppY9uNku1iD/AFgAT9a505R3KWvMHSzLj9KssIPozIcH8PxrpbyoOd+dN9dNzAkjNxKEtIYWtwrECNiN2R75659qLnLXiNuIeELO7vZg17HuiuScDLqcbsDHcYPbzoSc8IFi48MoIzPZQuRnqMF1/kKf8l+GtO1xNVuL9vEMTLD9nZQRtIzuyfXt/ZqLTMRuISLPGuk32r6GyaPcrb6jbypcWsjDI3ocgH0BGQfY+dDe/wBRi1HVILzj/RLiyuoYSYVmRnt4VzjOR03EjPXP06ZMVvCYIlj3lgowCfShrzy1y70iw0uHTpzbz3Usm51AJ2KozjIPmy9a5+RjtmxdY3Ez9Tqf9wtS0VttVOVkUX+te5bS5BNYCK4dZE+7sYqQPoTj+zR6oJ/k/wBw0ms64sgDO8UUjSEZYnc+ev1o2Gt6V61iPpWZ3O2aguLOKdN4V09bzVHfa7+HHHEu55G79B7AZoVc0OZdxd3M+i8PTPb20TmO5u0JV3ZWIZF9FyPvDqfl3ovDtlccR8Q6Tpt9c3ksF1cbN8kzHIAJfaWyM4GDjtmrIdQ6Vf2+q6dbahZOZLe5jWSJiCMqRkdD2oVflBXU6w6PZpI6wStK8iKSBJgKAD696Kek6ZZ6TZpZ6dCILZOqxqThc+g8vlQ85+GFOHdKklhEpXU0IB6BgI3JUnHYjp+PlQVfkvLf2y301vfbbNiAbUKGDPgfGenTpgAZ6/ICivaatqEt9bQpaiWCRiJ5Q23wV2sQceeWAGPfNUHldrl1xXf6naXUdvbR28UckKQJ93JIIJPfsPSinp9mLSAJkMxOWYeZrxa4+dfm97zrH9b3Dqm2KMWo9hLz91qZW07QowVicG6mb/jwcKv0OT+6hVpmlXet3QsLBQ00in7zBQB5k/5Ub+eWgQ33DQ1rxFjudMPTPaRHZVK/POCPfp50GeFZfB4p0Z8HrexL3x0Zgp/A17Fu3Wevv/Lnrrxt09w5cy3GjWouyou44lSdVfcA4UZ6+/f61Ac1OKbrhbhpbjTigvbmdYIWddwTILMxHn0U/Uip/StKbT7i+k8bxFuJFZFxjYAoGM+fXPWqhzY01NRfRBctH9iikuJJg+cfDCxB6d+1Uw/J0j5Pf7ROt+Aa0zjHX9N1ybW4L9pb64wJzOoKzqOgDAdgMdMYxXTGg6kusaLY6lGNq3dukwX03KDiuVeH7WO/1bT7O7ZkS5lSFincFug/xFfpXSnLa3ntOBtFt7qPwpUtgGTdnHU/yrVCzGudOeE8L8fSKmFaOzhjc9tzZZh/hZaOvFOu23DmhXeqXeWSBfhQd3cnCqPmSBQJaxu7nhLX+ONdKi51UC2tUxgMHZVZgD5YXC+wJ86AscnXMnLjR8/s+Mn7pnH8quTqGUhhkHy9aq/K+zWz4A0KNOz2qzH5yEufxarS3ag5d4t0iOLjLiKz02KOO1sBJOscY+FEVUJUen3v5UZ+Skhfl9ZAgjbNMvUd/wBI1C/XRIONeYAchn/N9yfhHluhI/cuM/I0VeTUXh8vtPG7O55n/fIxxQWLiDRbfXLNLW6aVVWVJAY2wcqwYD5ZArm3imDR7q2udQ0KO5jZJNl3HKcxo7bvuk9SSVPtXUkh2ozegzXM2l2n2rllxHfMuCmp2p9+pAP/AOlZ/HHaLb1r/q0WmI0P/BlukHD9nJGzt9oiSZizZ+IooP8ACpiZwkbO2MKpJzUDy8kEnAuguG3H7DECfUhQDWeIZTK7WrYaFkG9COh6+fqOlYczl04mL5L+lsWOclusOfeL7W4BstY1FHjvtaM140TkfBHuAjHzKn51Gy6PfQ2OkXuNg1WZ47Q+YKMihvqX6f1aMHGPDdtxDYzTSfDfR2zpbzE/c8wD7ZGPbJqO5o2clvwNwlqtrEgTTDCxiUbR8SrtA9BuUD61Xg87HzMfenjXuE5cVsU6kZIQVhRW7hQDVR5vSpFy61nf/wC5Gkaj+k0igfiatGm3cd/p1rewMGiuIUlRh2KsAQfxqgc+ZzFwQI8nEl3HnHouW/lXayDblxw82pXKasl19nNler1XJcBVDdPL4t2OvkDXRVrMbi3SQjG4ZxQQ4LJ4b4jteGZYZGm1VIbgyFgRGzRkkY7/ALNHC2jEMCRg5CKBmuHF+T+Tfv8A0/TW3TpGvYSflB2lstto94tvELp52iacKN5QISFJ74yScVK8hrGCPhOe+WFFnubp1eQDqyocKCfbr+80w/KEZhpeiKANn2tySfXYf86nuSUPhcvbN85Es87j2/Ssv/bXczX2gv8AlEdJ+Hf6l1/GGjRQX/KIDNc8OrGu6QrchVPmSYcCiINfyfAfz7rRA6C1iGf7TUSeZ2q3GjcDare2bFbgRrHG47oXdU3D3G7P0oZ8rYJNH5tappYG2NUuE2/0Q6sn+E/jVv563jx8Gx2ECl59QvIoo0AzuIO8D6lRQAVLi2TTLuCe1EjsC8VyjbZI3A7ehX1H19KP82nRHi/g6Q2kVrHZ206iKJMRo5RcBT2x0bFQXHvAsFtyusxBFsutHi8aTqMuGx4wJH/V081FWvl5c2nEfB+kXc+y4u7SIQySEYaORQA38Af3Gs5i0earbhcR7dqofOy0jueA7l3Hx288UsZx2O7B/BmH1q3zzSWoVWUyhztUjvn3/wDNVXnBO1vy81DA3FzFET6bnUZ/GlMsWma/uDrryqX5PVoTLrl+e2IYF+Y3Mf4rRmoa8hbTwOD57nOftV7I/wAtoCf9tEqtFVF50Anl1qRXyktyfl4yUANIhkk1nSlUmMzXsKo+OhPiqMj5GugOdLheXWog/ty24/8AuQ/yoTSaYtjNy4kjYt9qEczA9wxuVc/T48fSg6Rx0qqcxNKgvuH7q8mL77G3mkiUNgbihXPTzwT+81bKrvMWRouBdddDhhZSY/6aDmrT4JYLrR7tvgjnvE8JwcHKSJu7dsFhXVun2kdhaRWsOfDiXauT2HkK5wv7RLfl9wlqDAAHU7kFz02p4mT1/wDjz9K6XjYPGrKcggEH1oKXzY4Zm4l4bjS1XxLm0uFmjhL7VlH3WUn3UnB8jWrj3h2XirhS20m0LaYY5I5CHgLBQqsNnQ9MEjqPSrrcRGSPGcEdabPIXhZHGJEIPXzoI/hqS7s9HtrTULWJZYEEQ+xI5jKqAAQGAI+XXHqalTeD/l7j+6Nbrc7oUPtXs0Ay0rha5m4q4xv9StXS11WM28AA3tsZcMxA7A4HTvU1y70284X0T8zXm25it5GaG4hRg0gYljvUjAOSexarIxImnx0G005s/wBQv1oGOrX8yafObSwu55ihVI1UL1PTOWIAA7/+ao/CnBhsOXF7w7qDt49+HaWaKEssbMqgdz8WNo69KJhqOjfFrIvuBQQXAEd7o3DsGj6hZTBrHMUc6DckyZJDDzHTyP41J6skdwniiKZJF82jOCPSpe3GIU+VMdRDmXsxTHp0rHPx8fIpOPJG4lal5pO4R0GnwyKftKSyoejIIehHmDTLj62n1DhC70jS9MklkuIxFGGxGkPo3X0wOgqWjU7gwz8J656YqQuJCLdAPvOB1qnG4mHjV64o1Cb5LXndpRPCMEui8L6Xplyk0s1rbJE7pGSpIHXGeuPTp2qK5h6BJxdZ6fYq0lvDHdiWdmiJYoFYYQYILZI79KucS7I1X0GK033SIHHQGulQMuP+G9YvuKND1rhxF+12kQjllvAVXKHKkgDJzucHA9KIWmXl2bC3bUoc3mweMbaNvD3ee3d1x86Utwgni39tv7qkYyrKGXsRkUFE5q6Bc8V6DBDp6NHd21wJk8YMquNpUrkA9Tnp8q2cs7TVtB4fh0zVYMJAXKIkeXG5ix+IMQwyzeSkdBg96t+oH4U+Zr3Zf7uv1/jQeftg/wCXuP7s0L+ZOia7xZrWmzW2mG3tdOZus0yh5suh+EDODhP2sd6LVMr7oUPvQDfgzhvVoeP9T4o1i38DxjIIoIj4jYbAG7Ax0Cjz75qZ5k6Vea9Hoj2NtM5sNSjuZE6IzKAfulumc46Eirdb/HdlgPWtt6MRq4/ZOaBvevFeWc1rNb3JjmjZHHhHsRihvys0viLg1rnTLzS1uLSeZZPtMM/3cKFPwkZ8hRRlmCwblIy3bFYtVWKEFiPi65NBrNwjOrm2uNy9sxHpUPxlY/6QcM3+mKs0TzR4SR4jhWHUE+2RU7I0rEGIHA7k9Mildn/ZyRmo1Ao/LHSdX4d0WKz1Bm8LLObcQbmRyckiQNgqfQjNXYXgA/UXH90aViF8M9BkE9adVIqHMbT5+IuD7/TrOCUXL7Hh3ptXcrhup98EfWqVrnD2v+NwdqGmaary6PZpHNbSy4+IEZAOMEdD1ou3f+7t9P4023Bjb9unc/WgzZ6i81rHLPY3VvKygtEybip9MjoageYAvtV4XvdL0yxnknvEMO9sIkYPdmz1x7AE1bRWq5H6BwPSgHPEPBH5y5cafw1BK8dxYKrxT+AdjyBWBz1yA25uvlnzq5aFqFzJpVsdQ024tblYwskQxIAQMZDDuD9PlTh3zbxL/SNSCjAAoM1HXeBOcenWpE1G3RJnf2OKB5aDFuma2scA5rVDJHsVVYdugzSuiRbuR3xQMpH3SOw7NTuy6QL86ZSMGclR0p7byJ4SLuG7Hag9zSmMAhGbPpUWviDdvIAJzgdcVJ3SkwnBwR1qPY7mJPn1oJG3OYwPTpXt8bTu7dq02WfDJbuWJrbNGJE2k4oI6ViWC99vTPrWC5YKmc4PSnv2SPHn8817jt44zkDr70GwdhWu6AMDA1trXcfqH+VBFeD4s6Zz6VKwx+FGqA5xTCB1SUM1SQ7UDS/YfCvn3r1YsPDK+YNabwnxyPIAV6t0lMZaNgufUd6B9TO//Y+tOAfDjy75x3J6Uwv7pCVCsOnfNBusf1jfKnNwheJlHc0z09wzZ8yKkKCHfdnbt6eeT2p2pRpoju8Tv1Pl9K3TW6SHI+FvWm7W0kRDodxB8hQPhWi8IEOD5mtsRYoC+AfQU3vz8Kr5k5oMWDdXX608qDE0sGcyDDDuBTzT7wSExO2W7g+tA5uv1DfT+NMUzvUeWRTm+dgVQDAIzn1pmzFAGC7iDnFBL5pveSuqMiRsSR38qVk0rxs03dmyB7Vi8yoR89jg0DGLdhQ5BO7pipZG3KGHnUUMqcjuKkrcEQID3xQbDUVckidxIRnyqWrRNaxzOHfOfY0ESH2YI7qcippCJIwT2YV5S3iT7qAVtoGNxCscke1SQx6it8UADB2UAj7oHlW7Ge9ZoMYz08qaSRf7UuI/gx16U8rGKBAYGBWaVKgVKlSoFWr43Dqyj2+VbaVAwEG2cJtLJ3GTT0KB5V6pUDG9ADqQuWPf3p1bkmJTt2+1eyATkgZrNBrlj8TaGGRnJprfwRMAzKN3an1eWVXGGAI96BtZQBFVwfLGMdqd1hVCgBRgDyrNAqVKlQKtcsSyD4x27VspUDK1jUlw8YOD0LCnSxqv3VA+Qr3SoNc0QlTDeXY0yjhEkrIzZC9/epGvIRQcgAE0GQAAAOwpMAwwQCPes0qBnFHi5YlBt8jTylSoP//Z"/>
          <p:cNvSpPr>
            <a:spLocks noChangeAspect="1" noChangeArrowheads="1"/>
          </p:cNvSpPr>
          <p:nvPr/>
        </p:nvSpPr>
        <p:spPr bwMode="auto">
          <a:xfrm>
            <a:off x="63500" y="-287338"/>
            <a:ext cx="1628775" cy="5810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6150" name="Picture 6" descr="http://www.ceyterm.com/images/Calisanla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796986"/>
            <a:ext cx="2592288" cy="920557"/>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p:cNvSpPr/>
          <p:nvPr/>
        </p:nvSpPr>
        <p:spPr>
          <a:xfrm>
            <a:off x="1475656" y="1907540"/>
            <a:ext cx="1800429" cy="369332"/>
          </a:xfrm>
          <a:prstGeom prst="rect">
            <a:avLst/>
          </a:prstGeom>
        </p:spPr>
        <p:txBody>
          <a:bodyPr wrap="none">
            <a:spAutoFit/>
          </a:bodyPr>
          <a:lstStyle/>
          <a:p>
            <a:r>
              <a:rPr lang="tr-TR" b="1" dirty="0"/>
              <a:t>(Y.T: </a:t>
            </a:r>
            <a:r>
              <a:rPr lang="tr-TR" b="1" dirty="0" smtClean="0"/>
              <a:t>01.01.2013 </a:t>
            </a:r>
            <a:r>
              <a:rPr lang="tr-TR" b="1" dirty="0"/>
              <a:t>)</a:t>
            </a:r>
          </a:p>
        </p:txBody>
      </p:sp>
    </p:spTree>
    <p:extLst>
      <p:ext uri="{BB962C8B-B14F-4D97-AF65-F5344CB8AC3E}">
        <p14:creationId xmlns:p14="http://schemas.microsoft.com/office/powerpoint/2010/main" val="622912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a:t>Çalışanların bilgilendirilmesi</a:t>
            </a:r>
            <a:r>
              <a:rPr lang="tr-TR" sz="3600" dirty="0"/>
              <a:t/>
            </a:r>
            <a:br>
              <a:rPr lang="tr-TR" sz="3600" dirty="0"/>
            </a:br>
            <a:endParaRPr lang="tr-TR" sz="3600" dirty="0"/>
          </a:p>
        </p:txBody>
      </p:sp>
      <p:sp>
        <p:nvSpPr>
          <p:cNvPr id="3" name="İçerik Yer Tutucusu 2"/>
          <p:cNvSpPr>
            <a:spLocks noGrp="1"/>
          </p:cNvSpPr>
          <p:nvPr>
            <p:ph idx="1"/>
          </p:nvPr>
        </p:nvSpPr>
        <p:spPr>
          <a:xfrm>
            <a:off x="0" y="1772816"/>
            <a:ext cx="9036496" cy="4389120"/>
          </a:xfrm>
        </p:spPr>
        <p:txBody>
          <a:bodyPr>
            <a:normAutofit lnSpcReduction="10000"/>
          </a:bodyPr>
          <a:lstStyle/>
          <a:p>
            <a:pPr marL="0" indent="0">
              <a:buNone/>
            </a:pPr>
            <a:r>
              <a:rPr lang="tr-TR" sz="2000" b="1" dirty="0" smtClean="0"/>
              <a:t>MADDE </a:t>
            </a:r>
            <a:r>
              <a:rPr lang="tr-TR" sz="2000" b="1" dirty="0"/>
              <a:t>16 – </a:t>
            </a:r>
            <a:endParaRPr lang="tr-TR" sz="2000" b="1" dirty="0" smtClean="0"/>
          </a:p>
          <a:p>
            <a:pPr marL="0" indent="0">
              <a:buNone/>
            </a:pPr>
            <a:r>
              <a:rPr lang="tr-TR" sz="2000" dirty="0" smtClean="0"/>
              <a:t>(</a:t>
            </a:r>
            <a:r>
              <a:rPr lang="tr-TR" sz="2000" dirty="0"/>
              <a:t>2) İşveren;</a:t>
            </a:r>
          </a:p>
          <a:p>
            <a:pPr marL="365760" lvl="1" indent="0">
              <a:buNone/>
            </a:pPr>
            <a:r>
              <a:rPr lang="tr-TR" sz="2000" dirty="0"/>
              <a:t>a) 12 </a:t>
            </a:r>
            <a:r>
              <a:rPr lang="tr-TR" sz="2000" dirty="0" err="1"/>
              <a:t>nci</a:t>
            </a:r>
            <a:r>
              <a:rPr lang="tr-TR" sz="2000" dirty="0"/>
              <a:t> maddede belirtilen ciddi ve yakın tehlikeye maruz kalan veya kalma riski olan bütün çalışanları, tehlikeler ile bunlardan doğan risklere karşı alınmış ve alınacak tedbirler hakkında derhal bilgilendirir.</a:t>
            </a:r>
          </a:p>
          <a:p>
            <a:pPr marL="365760" lvl="1" indent="0">
              <a:buNone/>
            </a:pPr>
            <a:endParaRPr lang="tr-TR" sz="2000" dirty="0" smtClean="0"/>
          </a:p>
          <a:p>
            <a:pPr marL="365760" lvl="1" indent="0">
              <a:buNone/>
            </a:pPr>
            <a:r>
              <a:rPr lang="tr-TR" sz="2000" dirty="0" smtClean="0"/>
              <a:t>b</a:t>
            </a:r>
            <a:r>
              <a:rPr lang="tr-TR" sz="2000" dirty="0"/>
              <a:t>) Başka işyerlerinden çalışmak üzere kendi işyerine gelen çalışanların birinci fıkrada belirtilen bilgileri almalarını sağlamak üzere, söz konusu çalışanların işverenlerine gerekli bilgileri verir.</a:t>
            </a:r>
          </a:p>
          <a:p>
            <a:pPr marL="365760" lvl="1" indent="0">
              <a:buNone/>
            </a:pPr>
            <a:endParaRPr lang="tr-TR" sz="2000" dirty="0" smtClean="0"/>
          </a:p>
          <a:p>
            <a:pPr marL="365760" lvl="1" indent="0">
              <a:buNone/>
            </a:pPr>
            <a:r>
              <a:rPr lang="tr-TR" sz="2000" dirty="0" smtClean="0"/>
              <a:t>c</a:t>
            </a:r>
            <a:r>
              <a:rPr lang="tr-TR" sz="2000" dirty="0"/>
              <a:t>) Risk değerlendirmesi, iş sağlığı ve güvenliği ile ilgili koruyucu ve önleyici tedbirler, ölçüm, analiz, teknik kontrol, kayıtlar, raporlar ve teftişten elde edilen bilgilere, destek elemanları ile çalışan temsilcilerinin ulaşmasını sağlar.</a:t>
            </a:r>
          </a:p>
          <a:p>
            <a:pPr marL="365760" lvl="1" indent="0">
              <a:buNone/>
            </a:pPr>
            <a:endParaRPr lang="tr-TR" sz="2000" dirty="0"/>
          </a:p>
        </p:txBody>
      </p:sp>
      <p:sp>
        <p:nvSpPr>
          <p:cNvPr id="4" name="Dikdörtgen 3"/>
          <p:cNvSpPr/>
          <p:nvPr/>
        </p:nvSpPr>
        <p:spPr>
          <a:xfrm>
            <a:off x="1403648" y="1700808"/>
            <a:ext cx="1800429" cy="369332"/>
          </a:xfrm>
          <a:prstGeom prst="rect">
            <a:avLst/>
          </a:prstGeom>
        </p:spPr>
        <p:txBody>
          <a:bodyPr wrap="none">
            <a:spAutoFit/>
          </a:bodyPr>
          <a:lstStyle/>
          <a:p>
            <a:r>
              <a:rPr lang="tr-TR" b="1" dirty="0"/>
              <a:t>(Y.T: </a:t>
            </a:r>
            <a:r>
              <a:rPr lang="tr-TR" b="1" dirty="0" smtClean="0"/>
              <a:t>01.01.2013 </a:t>
            </a:r>
            <a:r>
              <a:rPr lang="tr-TR" b="1" dirty="0"/>
              <a:t>)</a:t>
            </a:r>
          </a:p>
        </p:txBody>
      </p:sp>
    </p:spTree>
    <p:extLst>
      <p:ext uri="{BB962C8B-B14F-4D97-AF65-F5344CB8AC3E}">
        <p14:creationId xmlns:p14="http://schemas.microsoft.com/office/powerpoint/2010/main" val="1438457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548680"/>
            <a:ext cx="8229600" cy="1143000"/>
          </a:xfrm>
        </p:spPr>
        <p:txBody>
          <a:bodyPr>
            <a:normAutofit/>
          </a:bodyPr>
          <a:lstStyle/>
          <a:p>
            <a:r>
              <a:rPr lang="tr-TR" sz="3600" b="1" dirty="0"/>
              <a:t>Çalışanların </a:t>
            </a:r>
            <a:r>
              <a:rPr lang="tr-TR" sz="3600" b="1" dirty="0" smtClean="0"/>
              <a:t>eğitimi</a:t>
            </a:r>
            <a:endParaRPr lang="tr-TR" sz="3600" dirty="0"/>
          </a:p>
        </p:txBody>
      </p:sp>
      <p:sp>
        <p:nvSpPr>
          <p:cNvPr id="3" name="İçerik Yer Tutucusu 2"/>
          <p:cNvSpPr>
            <a:spLocks noGrp="1"/>
          </p:cNvSpPr>
          <p:nvPr>
            <p:ph idx="1"/>
          </p:nvPr>
        </p:nvSpPr>
        <p:spPr>
          <a:xfrm>
            <a:off x="107504" y="2204864"/>
            <a:ext cx="8784976" cy="3888432"/>
          </a:xfrm>
        </p:spPr>
        <p:txBody>
          <a:bodyPr>
            <a:noAutofit/>
          </a:bodyPr>
          <a:lstStyle/>
          <a:p>
            <a:pPr marL="0" indent="0">
              <a:buNone/>
            </a:pPr>
            <a:r>
              <a:rPr lang="tr-TR" sz="2400" b="1" dirty="0" smtClean="0"/>
              <a:t>MADDE </a:t>
            </a:r>
            <a:r>
              <a:rPr lang="tr-TR" sz="2400" b="1" dirty="0"/>
              <a:t>17 – </a:t>
            </a:r>
            <a:endParaRPr lang="tr-TR" sz="2400" b="1" dirty="0" smtClean="0"/>
          </a:p>
          <a:p>
            <a:pPr marL="0" indent="0">
              <a:buNone/>
            </a:pPr>
            <a:r>
              <a:rPr lang="tr-TR" sz="2400" dirty="0" smtClean="0"/>
              <a:t>(1) İşveren</a:t>
            </a:r>
            <a:r>
              <a:rPr lang="tr-TR" sz="2400" dirty="0"/>
              <a:t>, çalışanların iş sağlığı ve güvenliği eğitimlerini almasını sağlar. Bu eğitim özellikle; </a:t>
            </a:r>
            <a:endParaRPr lang="tr-TR" sz="2400" dirty="0" smtClean="0"/>
          </a:p>
          <a:p>
            <a:pPr marL="0" indent="0">
              <a:buNone/>
            </a:pPr>
            <a:r>
              <a:rPr lang="tr-TR" sz="2400" dirty="0" smtClean="0"/>
              <a:t>-  işe </a:t>
            </a:r>
            <a:r>
              <a:rPr lang="tr-TR" sz="2400" dirty="0"/>
              <a:t>başlamadan önce, </a:t>
            </a:r>
            <a:endParaRPr lang="tr-TR" sz="2400" dirty="0" smtClean="0"/>
          </a:p>
          <a:p>
            <a:pPr marL="0" indent="0">
              <a:buNone/>
            </a:pPr>
            <a:r>
              <a:rPr lang="tr-TR" sz="2400" dirty="0" smtClean="0"/>
              <a:t>-  çalışma </a:t>
            </a:r>
            <a:r>
              <a:rPr lang="tr-TR" sz="2400" dirty="0"/>
              <a:t>yeri veya iş değişikliğinde, </a:t>
            </a:r>
            <a:endParaRPr lang="tr-TR" sz="2400" dirty="0" smtClean="0"/>
          </a:p>
          <a:p>
            <a:pPr marL="0" indent="0">
              <a:buNone/>
            </a:pPr>
            <a:r>
              <a:rPr lang="tr-TR" sz="2400" dirty="0" smtClean="0"/>
              <a:t>-  iş </a:t>
            </a:r>
            <a:r>
              <a:rPr lang="tr-TR" sz="2400" dirty="0"/>
              <a:t>ekipmanının değişmesi hâlinde veya yeni teknoloji uygulanması hâlinde verilir. </a:t>
            </a:r>
            <a:endParaRPr lang="tr-TR" sz="2400" dirty="0" smtClean="0"/>
          </a:p>
          <a:p>
            <a:pPr marL="0" indent="0">
              <a:buNone/>
            </a:pPr>
            <a:r>
              <a:rPr lang="tr-TR" sz="2400" dirty="0" smtClean="0"/>
              <a:t>Eğitimler</a:t>
            </a:r>
            <a:r>
              <a:rPr lang="tr-TR" sz="2400" dirty="0"/>
              <a:t>, değişen ve ortaya çıkan yeni risklere uygun olarak yenilenir, gerektiğinde ve düzenli aralıklarla tekrarlanır.</a:t>
            </a:r>
          </a:p>
          <a:p>
            <a:pPr marL="0" indent="0">
              <a:buNone/>
            </a:pPr>
            <a:endParaRPr lang="tr-TR" sz="2400" dirty="0" smtClean="0"/>
          </a:p>
        </p:txBody>
      </p:sp>
      <p:sp>
        <p:nvSpPr>
          <p:cNvPr id="4" name="Dikdörtgen 3"/>
          <p:cNvSpPr/>
          <p:nvPr/>
        </p:nvSpPr>
        <p:spPr>
          <a:xfrm>
            <a:off x="1835696" y="2236222"/>
            <a:ext cx="1800429" cy="369332"/>
          </a:xfrm>
          <a:prstGeom prst="rect">
            <a:avLst/>
          </a:prstGeom>
        </p:spPr>
        <p:txBody>
          <a:bodyPr wrap="none">
            <a:spAutoFit/>
          </a:bodyPr>
          <a:lstStyle/>
          <a:p>
            <a:r>
              <a:rPr lang="tr-TR" b="1" dirty="0"/>
              <a:t>(Y.T: </a:t>
            </a:r>
            <a:r>
              <a:rPr lang="tr-TR" b="1" dirty="0" smtClean="0"/>
              <a:t>01.01.2013 )</a:t>
            </a:r>
            <a:endParaRPr lang="tr-TR" b="1" dirty="0"/>
          </a:p>
        </p:txBody>
      </p:sp>
    </p:spTree>
    <p:extLst>
      <p:ext uri="{BB962C8B-B14F-4D97-AF65-F5344CB8AC3E}">
        <p14:creationId xmlns:p14="http://schemas.microsoft.com/office/powerpoint/2010/main" val="4066154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332656"/>
            <a:ext cx="8229600" cy="1143000"/>
          </a:xfrm>
        </p:spPr>
        <p:txBody>
          <a:bodyPr>
            <a:normAutofit/>
          </a:bodyPr>
          <a:lstStyle/>
          <a:p>
            <a:r>
              <a:rPr lang="tr-TR" sz="3600" b="1" dirty="0"/>
              <a:t>Çalışanların </a:t>
            </a:r>
            <a:r>
              <a:rPr lang="tr-TR" sz="3600" b="1" dirty="0" smtClean="0"/>
              <a:t>eğitimi</a:t>
            </a:r>
            <a:endParaRPr lang="tr-TR" sz="3600" dirty="0"/>
          </a:p>
        </p:txBody>
      </p:sp>
      <p:sp>
        <p:nvSpPr>
          <p:cNvPr id="3" name="İçerik Yer Tutucusu 2"/>
          <p:cNvSpPr>
            <a:spLocks noGrp="1"/>
          </p:cNvSpPr>
          <p:nvPr>
            <p:ph idx="1"/>
          </p:nvPr>
        </p:nvSpPr>
        <p:spPr>
          <a:xfrm>
            <a:off x="179512" y="1704176"/>
            <a:ext cx="8784976" cy="4389120"/>
          </a:xfrm>
        </p:spPr>
        <p:txBody>
          <a:bodyPr>
            <a:noAutofit/>
          </a:bodyPr>
          <a:lstStyle/>
          <a:p>
            <a:pPr marL="0" indent="0">
              <a:buNone/>
            </a:pPr>
            <a:r>
              <a:rPr lang="tr-TR" sz="2400" b="1" dirty="0" smtClean="0"/>
              <a:t>MADDE </a:t>
            </a:r>
            <a:r>
              <a:rPr lang="tr-TR" sz="2400" b="1" dirty="0"/>
              <a:t>17 – </a:t>
            </a:r>
            <a:endParaRPr lang="tr-TR" sz="2400" b="1" dirty="0" smtClean="0"/>
          </a:p>
          <a:p>
            <a:pPr marL="0" indent="0">
              <a:buNone/>
            </a:pPr>
            <a:endParaRPr lang="tr-TR" sz="2400" dirty="0" smtClean="0"/>
          </a:p>
          <a:p>
            <a:pPr marL="0" indent="0">
              <a:buNone/>
            </a:pPr>
            <a:r>
              <a:rPr lang="tr-TR" sz="2400" dirty="0" smtClean="0"/>
              <a:t>(</a:t>
            </a:r>
            <a:r>
              <a:rPr lang="tr-TR" sz="2400" dirty="0"/>
              <a:t>2) Çalışan temsilcileri özel olarak eğitilir.</a:t>
            </a:r>
          </a:p>
          <a:p>
            <a:pPr marL="0" indent="0">
              <a:buNone/>
            </a:pPr>
            <a:endParaRPr lang="tr-TR" sz="2400" dirty="0" smtClean="0"/>
          </a:p>
          <a:p>
            <a:pPr marL="0" indent="0">
              <a:buNone/>
            </a:pPr>
            <a:r>
              <a:rPr lang="tr-TR" sz="2400" dirty="0" smtClean="0"/>
              <a:t>(</a:t>
            </a:r>
            <a:r>
              <a:rPr lang="tr-TR" sz="2400" dirty="0"/>
              <a:t>3) Mesleki eğitim alma zorunluluğu bulunan tehlikeli ve çok tehlikeli sınıfta yer alan işlerde, yapacağı işle ilgili mesleki eğitim aldığını belgeleyemeyenler çalıştırılamaz</a:t>
            </a:r>
            <a:r>
              <a:rPr lang="tr-TR" sz="2400" dirty="0" smtClean="0"/>
              <a:t>.</a:t>
            </a:r>
            <a:endParaRPr lang="tr-TR" sz="2400" dirty="0"/>
          </a:p>
        </p:txBody>
      </p:sp>
      <p:pic>
        <p:nvPicPr>
          <p:cNvPr id="7170" name="Picture 2" descr="http://t0.gstatic.com/images?q=tbn:ANd9GcT2fw1iHVpWCXr94uSQDITdOtR0kxqRxtaZjPPCOIcr_Sb4-S_sB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4765500"/>
            <a:ext cx="2228850" cy="2047876"/>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1781694" y="1734223"/>
            <a:ext cx="1800429" cy="369332"/>
          </a:xfrm>
          <a:prstGeom prst="rect">
            <a:avLst/>
          </a:prstGeom>
        </p:spPr>
        <p:txBody>
          <a:bodyPr wrap="none">
            <a:spAutoFit/>
          </a:bodyPr>
          <a:lstStyle/>
          <a:p>
            <a:r>
              <a:rPr lang="tr-TR" b="1" dirty="0"/>
              <a:t>(Y.T: </a:t>
            </a:r>
            <a:r>
              <a:rPr lang="tr-TR" b="1" dirty="0" smtClean="0"/>
              <a:t>01.01.2013 </a:t>
            </a:r>
            <a:r>
              <a:rPr lang="tr-TR" b="1" dirty="0"/>
              <a:t>)</a:t>
            </a:r>
          </a:p>
        </p:txBody>
      </p:sp>
    </p:spTree>
    <p:extLst>
      <p:ext uri="{BB962C8B-B14F-4D97-AF65-F5344CB8AC3E}">
        <p14:creationId xmlns:p14="http://schemas.microsoft.com/office/powerpoint/2010/main" val="453035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116632"/>
            <a:ext cx="8229600" cy="1143000"/>
          </a:xfrm>
        </p:spPr>
        <p:txBody>
          <a:bodyPr>
            <a:normAutofit/>
          </a:bodyPr>
          <a:lstStyle/>
          <a:p>
            <a:r>
              <a:rPr lang="tr-TR" sz="3600" b="1" dirty="0"/>
              <a:t>Çalışanların </a:t>
            </a:r>
            <a:r>
              <a:rPr lang="tr-TR" sz="3600" b="1" dirty="0" smtClean="0"/>
              <a:t>eğitimi</a:t>
            </a:r>
            <a:endParaRPr lang="tr-TR" sz="3600" dirty="0"/>
          </a:p>
        </p:txBody>
      </p:sp>
      <p:sp>
        <p:nvSpPr>
          <p:cNvPr id="3" name="İçerik Yer Tutucusu 2"/>
          <p:cNvSpPr>
            <a:spLocks noGrp="1"/>
          </p:cNvSpPr>
          <p:nvPr>
            <p:ph idx="1"/>
          </p:nvPr>
        </p:nvSpPr>
        <p:spPr>
          <a:xfrm>
            <a:off x="30155" y="1916832"/>
            <a:ext cx="8784976" cy="3024336"/>
          </a:xfrm>
        </p:spPr>
        <p:txBody>
          <a:bodyPr>
            <a:noAutofit/>
          </a:bodyPr>
          <a:lstStyle/>
          <a:p>
            <a:pPr marL="0" indent="0">
              <a:buNone/>
            </a:pPr>
            <a:r>
              <a:rPr lang="tr-TR" sz="2400" b="1" dirty="0" smtClean="0"/>
              <a:t>MADDE </a:t>
            </a:r>
            <a:r>
              <a:rPr lang="tr-TR" sz="2400" b="1" dirty="0"/>
              <a:t>17 – </a:t>
            </a:r>
            <a:endParaRPr lang="tr-TR" sz="2400" b="1" dirty="0" smtClean="0"/>
          </a:p>
          <a:p>
            <a:pPr marL="0" indent="0">
              <a:buNone/>
            </a:pPr>
            <a:r>
              <a:rPr lang="tr-TR" sz="2400" dirty="0" smtClean="0"/>
              <a:t>(</a:t>
            </a:r>
            <a:r>
              <a:rPr lang="tr-TR" sz="2400" dirty="0"/>
              <a:t>4) </a:t>
            </a:r>
            <a:r>
              <a:rPr lang="tr-TR" sz="2400" b="1" dirty="0"/>
              <a:t>İş kazası geçiren veya meslek hastalığına yakalanan çalışana işe </a:t>
            </a:r>
            <a:r>
              <a:rPr lang="tr-TR" sz="2400" dirty="0"/>
              <a:t>başlamadan önce, söz konusu kazanın veya meslek hastalığının sebepleri, korunma yolları ve güvenli çalışma yöntemleri ile ilgili </a:t>
            </a:r>
            <a:r>
              <a:rPr lang="tr-TR" sz="2400" b="1" dirty="0"/>
              <a:t>ilave eğitim verilir</a:t>
            </a:r>
            <a:r>
              <a:rPr lang="tr-TR" sz="2400" dirty="0"/>
              <a:t>. Ayrıca, herhangi bir sebeple </a:t>
            </a:r>
            <a:r>
              <a:rPr lang="tr-TR" sz="2400" b="1" dirty="0"/>
              <a:t>altı aydan </a:t>
            </a:r>
            <a:r>
              <a:rPr lang="tr-TR" sz="2400" dirty="0"/>
              <a:t>fazla süreyle işten uzak kalanlara, tekrar işe başlatılmadan önce bilgi </a:t>
            </a:r>
            <a:r>
              <a:rPr lang="tr-TR" sz="2400" b="1" dirty="0"/>
              <a:t>yenileme eğitimi verilir.</a:t>
            </a:r>
          </a:p>
          <a:p>
            <a:pPr marL="0" indent="0">
              <a:buNone/>
            </a:pPr>
            <a:endParaRPr lang="tr-TR" sz="2400" dirty="0" smtClean="0"/>
          </a:p>
        </p:txBody>
      </p:sp>
      <p:sp>
        <p:nvSpPr>
          <p:cNvPr id="4" name="Dikdörtgen 3"/>
          <p:cNvSpPr/>
          <p:nvPr/>
        </p:nvSpPr>
        <p:spPr>
          <a:xfrm>
            <a:off x="1835696" y="1918889"/>
            <a:ext cx="1800429" cy="369332"/>
          </a:xfrm>
          <a:prstGeom prst="rect">
            <a:avLst/>
          </a:prstGeom>
        </p:spPr>
        <p:txBody>
          <a:bodyPr wrap="none">
            <a:spAutoFit/>
          </a:bodyPr>
          <a:lstStyle/>
          <a:p>
            <a:r>
              <a:rPr lang="tr-TR" b="1" dirty="0"/>
              <a:t>(Y.T: </a:t>
            </a:r>
            <a:r>
              <a:rPr lang="tr-TR" b="1" dirty="0" smtClean="0"/>
              <a:t>01.01.2013 </a:t>
            </a:r>
            <a:r>
              <a:rPr lang="tr-TR" b="1" dirty="0"/>
              <a:t>)</a:t>
            </a:r>
          </a:p>
        </p:txBody>
      </p:sp>
    </p:spTree>
    <p:extLst>
      <p:ext uri="{BB962C8B-B14F-4D97-AF65-F5344CB8AC3E}">
        <p14:creationId xmlns:p14="http://schemas.microsoft.com/office/powerpoint/2010/main" val="450364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116632"/>
            <a:ext cx="8229600" cy="1143000"/>
          </a:xfrm>
        </p:spPr>
        <p:txBody>
          <a:bodyPr>
            <a:normAutofit/>
          </a:bodyPr>
          <a:lstStyle/>
          <a:p>
            <a:r>
              <a:rPr lang="tr-TR" sz="3600" b="1" dirty="0"/>
              <a:t>Çalışanların </a:t>
            </a:r>
            <a:r>
              <a:rPr lang="tr-TR" sz="3600" b="1" dirty="0" smtClean="0"/>
              <a:t>eğitimi</a:t>
            </a:r>
            <a:endParaRPr lang="tr-TR" sz="3600" dirty="0"/>
          </a:p>
        </p:txBody>
      </p:sp>
      <p:sp>
        <p:nvSpPr>
          <p:cNvPr id="3" name="İçerik Yer Tutucusu 2"/>
          <p:cNvSpPr>
            <a:spLocks noGrp="1"/>
          </p:cNvSpPr>
          <p:nvPr>
            <p:ph idx="1"/>
          </p:nvPr>
        </p:nvSpPr>
        <p:spPr>
          <a:xfrm>
            <a:off x="179512" y="1628800"/>
            <a:ext cx="8784976" cy="4389120"/>
          </a:xfrm>
        </p:spPr>
        <p:txBody>
          <a:bodyPr>
            <a:noAutofit/>
          </a:bodyPr>
          <a:lstStyle/>
          <a:p>
            <a:pPr marL="0" indent="0">
              <a:buNone/>
            </a:pPr>
            <a:r>
              <a:rPr lang="tr-TR" sz="2400" b="1" dirty="0" smtClean="0"/>
              <a:t>MADDE </a:t>
            </a:r>
            <a:r>
              <a:rPr lang="tr-TR" sz="2400" b="1" dirty="0"/>
              <a:t>17 – </a:t>
            </a:r>
            <a:endParaRPr lang="tr-TR" sz="2400" b="1" dirty="0" smtClean="0"/>
          </a:p>
          <a:p>
            <a:pPr marL="0" indent="0">
              <a:buNone/>
            </a:pPr>
            <a:endParaRPr lang="tr-TR" sz="2400" dirty="0" smtClean="0"/>
          </a:p>
          <a:p>
            <a:pPr marL="0" indent="0">
              <a:buNone/>
            </a:pPr>
            <a:r>
              <a:rPr lang="tr-TR" sz="2400" dirty="0" smtClean="0"/>
              <a:t>(</a:t>
            </a:r>
            <a:r>
              <a:rPr lang="tr-TR" sz="2400" dirty="0"/>
              <a:t>5) </a:t>
            </a:r>
            <a:r>
              <a:rPr lang="tr-TR" sz="2400" b="1" dirty="0"/>
              <a:t>Tehlikeli ve çok tehlikeli sınıfta yer alan işyerlerinde</a:t>
            </a:r>
            <a:r>
              <a:rPr lang="tr-TR" sz="2400" dirty="0"/>
              <a:t>; yapılacak işlerde karşılaşılacak sağlık ve güvenlik riskleri ile ilgili yeterli bilgi ve talimatları içeren eğitimin alındığına dair belge olmaksızın, </a:t>
            </a:r>
            <a:r>
              <a:rPr lang="tr-TR" sz="2400" b="1" dirty="0"/>
              <a:t>başka işyerlerinden çalışmak üzere</a:t>
            </a:r>
            <a:r>
              <a:rPr lang="tr-TR" sz="2400" dirty="0"/>
              <a:t> gelen çalışanlar işe başlatılamaz</a:t>
            </a:r>
            <a:r>
              <a:rPr lang="tr-TR" sz="2400" dirty="0" smtClean="0"/>
              <a:t>.</a:t>
            </a:r>
            <a:endParaRPr lang="tr-TR" sz="2400" dirty="0"/>
          </a:p>
        </p:txBody>
      </p:sp>
      <p:sp>
        <p:nvSpPr>
          <p:cNvPr id="4" name="Dikdörtgen 3"/>
          <p:cNvSpPr/>
          <p:nvPr/>
        </p:nvSpPr>
        <p:spPr>
          <a:xfrm>
            <a:off x="1835696" y="1685941"/>
            <a:ext cx="1800429" cy="369332"/>
          </a:xfrm>
          <a:prstGeom prst="rect">
            <a:avLst/>
          </a:prstGeom>
        </p:spPr>
        <p:txBody>
          <a:bodyPr wrap="none">
            <a:spAutoFit/>
          </a:bodyPr>
          <a:lstStyle/>
          <a:p>
            <a:r>
              <a:rPr lang="tr-TR" b="1" dirty="0"/>
              <a:t>(Y.T: </a:t>
            </a:r>
            <a:r>
              <a:rPr lang="tr-TR" b="1" dirty="0" smtClean="0"/>
              <a:t>01.01.2013 </a:t>
            </a:r>
            <a:r>
              <a:rPr lang="tr-TR" b="1" dirty="0"/>
              <a:t>)</a:t>
            </a:r>
          </a:p>
        </p:txBody>
      </p:sp>
    </p:spTree>
    <p:extLst>
      <p:ext uri="{BB962C8B-B14F-4D97-AF65-F5344CB8AC3E}">
        <p14:creationId xmlns:p14="http://schemas.microsoft.com/office/powerpoint/2010/main" val="3804613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332656"/>
            <a:ext cx="8229600" cy="1143000"/>
          </a:xfrm>
        </p:spPr>
        <p:txBody>
          <a:bodyPr>
            <a:normAutofit/>
          </a:bodyPr>
          <a:lstStyle/>
          <a:p>
            <a:r>
              <a:rPr lang="tr-TR" sz="3600" b="1" dirty="0"/>
              <a:t>Çalışanların </a:t>
            </a:r>
            <a:r>
              <a:rPr lang="tr-TR" sz="3600" b="1" dirty="0" smtClean="0"/>
              <a:t>eğitimi</a:t>
            </a:r>
            <a:endParaRPr lang="tr-TR" sz="3600" dirty="0"/>
          </a:p>
        </p:txBody>
      </p:sp>
      <p:sp>
        <p:nvSpPr>
          <p:cNvPr id="3" name="İçerik Yer Tutucusu 2"/>
          <p:cNvSpPr>
            <a:spLocks noGrp="1"/>
          </p:cNvSpPr>
          <p:nvPr>
            <p:ph idx="1"/>
          </p:nvPr>
        </p:nvSpPr>
        <p:spPr>
          <a:xfrm>
            <a:off x="179512" y="1628800"/>
            <a:ext cx="8784976" cy="3096344"/>
          </a:xfrm>
        </p:spPr>
        <p:txBody>
          <a:bodyPr>
            <a:noAutofit/>
          </a:bodyPr>
          <a:lstStyle/>
          <a:p>
            <a:pPr marL="0" indent="0">
              <a:buNone/>
            </a:pPr>
            <a:r>
              <a:rPr lang="tr-TR" sz="2400" b="1" dirty="0" smtClean="0"/>
              <a:t>MADDE </a:t>
            </a:r>
            <a:r>
              <a:rPr lang="tr-TR" sz="2400" b="1" dirty="0"/>
              <a:t>17 – </a:t>
            </a:r>
            <a:endParaRPr lang="tr-TR" sz="2400" b="1" dirty="0" smtClean="0"/>
          </a:p>
          <a:p>
            <a:pPr marL="0" indent="0">
              <a:buNone/>
            </a:pPr>
            <a:r>
              <a:rPr lang="tr-TR" sz="2400" dirty="0" smtClean="0"/>
              <a:t>(</a:t>
            </a:r>
            <a:r>
              <a:rPr lang="tr-TR" sz="2400" dirty="0"/>
              <a:t>6) </a:t>
            </a:r>
            <a:r>
              <a:rPr lang="tr-TR" sz="2400" b="1" dirty="0"/>
              <a:t>Geçici iş ilişkisi kurulan işveren, iş sağlığı ve güvenliği risklerine karşı çalışana gerekli eğitimin verilmesini sağlar.</a:t>
            </a:r>
          </a:p>
          <a:p>
            <a:pPr marL="0" indent="0">
              <a:buNone/>
            </a:pPr>
            <a:endParaRPr lang="tr-TR" sz="2400" dirty="0" smtClean="0"/>
          </a:p>
          <a:p>
            <a:pPr marL="0" indent="0">
              <a:buNone/>
            </a:pPr>
            <a:r>
              <a:rPr lang="tr-TR" sz="2400" dirty="0" smtClean="0"/>
              <a:t>(</a:t>
            </a:r>
            <a:r>
              <a:rPr lang="tr-TR" sz="2400" dirty="0"/>
              <a:t>7) Bu madde kapsamında verilecek </a:t>
            </a:r>
            <a:r>
              <a:rPr lang="tr-TR" sz="2400" b="1" dirty="0"/>
              <a:t>eğitimin maliyeti </a:t>
            </a:r>
            <a:r>
              <a:rPr lang="tr-TR" sz="2400" dirty="0"/>
              <a:t>çalışanlara yansıtılamaz. Eğitimlerde geçen süre çalışma süresinden sayılır. Eğitim sürelerinin haftalık çalışma süresinin üzerinde olması hâlinde, bu süreler fazla sürelerle çalışma veya fazla çalışma olarak değerlendirilir.</a:t>
            </a:r>
          </a:p>
          <a:p>
            <a:pPr marL="0" indent="0">
              <a:buNone/>
            </a:pPr>
            <a:endParaRPr lang="tr-TR" sz="2400" dirty="0"/>
          </a:p>
        </p:txBody>
      </p:sp>
      <p:pic>
        <p:nvPicPr>
          <p:cNvPr id="8194" name="Picture 2" descr="http://2.bp.blogspot.com/-rFlkudo_nM8/TWUvMbYiPyI/AAAAAAAAAMM/H6K8UoRQkR4/s1600/saa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5039501"/>
            <a:ext cx="2232248" cy="1674186"/>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1871471" y="1685941"/>
            <a:ext cx="1800429" cy="369332"/>
          </a:xfrm>
          <a:prstGeom prst="rect">
            <a:avLst/>
          </a:prstGeom>
        </p:spPr>
        <p:txBody>
          <a:bodyPr wrap="none">
            <a:spAutoFit/>
          </a:bodyPr>
          <a:lstStyle/>
          <a:p>
            <a:r>
              <a:rPr lang="tr-TR" b="1" dirty="0"/>
              <a:t>(Y.T: </a:t>
            </a:r>
            <a:r>
              <a:rPr lang="tr-TR" b="1" dirty="0" smtClean="0"/>
              <a:t>01.01.2013 </a:t>
            </a:r>
            <a:r>
              <a:rPr lang="tr-TR" b="1" dirty="0"/>
              <a:t>)</a:t>
            </a:r>
          </a:p>
        </p:txBody>
      </p:sp>
    </p:spTree>
    <p:extLst>
      <p:ext uri="{BB962C8B-B14F-4D97-AF65-F5344CB8AC3E}">
        <p14:creationId xmlns:p14="http://schemas.microsoft.com/office/powerpoint/2010/main" val="450364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1196752"/>
            <a:ext cx="8229600" cy="1143000"/>
          </a:xfrm>
        </p:spPr>
        <p:txBody>
          <a:bodyPr>
            <a:normAutofit fontScale="90000"/>
          </a:bodyPr>
          <a:lstStyle/>
          <a:p>
            <a:r>
              <a:rPr lang="tr-TR" b="1" dirty="0"/>
              <a:t>Tanımlar</a:t>
            </a:r>
            <a:r>
              <a:rPr lang="tr-TR" dirty="0"/>
              <a:t/>
            </a:r>
            <a:br>
              <a:rPr lang="tr-TR" dirty="0"/>
            </a:br>
            <a:endParaRPr lang="tr-TR" dirty="0"/>
          </a:p>
        </p:txBody>
      </p:sp>
      <p:sp>
        <p:nvSpPr>
          <p:cNvPr id="3" name="İçerik Yer Tutucusu 2"/>
          <p:cNvSpPr>
            <a:spLocks noGrp="1"/>
          </p:cNvSpPr>
          <p:nvPr>
            <p:ph idx="1"/>
          </p:nvPr>
        </p:nvSpPr>
        <p:spPr>
          <a:xfrm>
            <a:off x="402372" y="2348880"/>
            <a:ext cx="8712968" cy="1656184"/>
          </a:xfrm>
        </p:spPr>
        <p:txBody>
          <a:bodyPr/>
          <a:lstStyle/>
          <a:p>
            <a:pPr marL="0" indent="0">
              <a:buNone/>
            </a:pPr>
            <a:r>
              <a:rPr lang="tr-TR" dirty="0">
                <a:solidFill>
                  <a:schemeClr val="accent1">
                    <a:lumMod val="75000"/>
                  </a:schemeClr>
                </a:solidFill>
              </a:rPr>
              <a:t>b) Çalışan: </a:t>
            </a:r>
            <a:endParaRPr lang="tr-TR" dirty="0" smtClean="0">
              <a:solidFill>
                <a:schemeClr val="accent1">
                  <a:lumMod val="75000"/>
                </a:schemeClr>
              </a:solidFill>
            </a:endParaRPr>
          </a:p>
          <a:p>
            <a:pPr marL="0" indent="0">
              <a:buNone/>
            </a:pPr>
            <a:r>
              <a:rPr lang="tr-TR" dirty="0" smtClean="0"/>
              <a:t>Kendi </a:t>
            </a:r>
            <a:r>
              <a:rPr lang="tr-TR" dirty="0"/>
              <a:t>özel kanunlarındaki statülerine bakılmaksızın </a:t>
            </a:r>
            <a:r>
              <a:rPr lang="tr-TR" b="1" u="sng" dirty="0"/>
              <a:t>kamu</a:t>
            </a:r>
            <a:r>
              <a:rPr lang="tr-TR" dirty="0"/>
              <a:t> veya </a:t>
            </a:r>
            <a:r>
              <a:rPr lang="tr-TR" b="1" u="sng" dirty="0"/>
              <a:t>özel işyerlerinde </a:t>
            </a:r>
            <a:r>
              <a:rPr lang="tr-TR" dirty="0"/>
              <a:t>istihdam edilen gerçek kişiyi,</a:t>
            </a:r>
          </a:p>
          <a:p>
            <a:pPr marL="0" indent="0">
              <a:buNone/>
            </a:pPr>
            <a:endParaRPr lang="tr-TR" dirty="0"/>
          </a:p>
        </p:txBody>
      </p:sp>
      <p:pic>
        <p:nvPicPr>
          <p:cNvPr id="3074" name="Picture 2" descr="http://t3.gstatic.com/images?q=tbn:ANd9GcRQ7PskWbBkT_LsBJAiPIf5O2MCvJ6E3CKFNYEHODpq5kiAxj_kjVY6cDv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4293096"/>
            <a:ext cx="5875100"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131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1061864"/>
            <a:ext cx="9144000" cy="1143000"/>
          </a:xfrm>
        </p:spPr>
        <p:txBody>
          <a:bodyPr>
            <a:noAutofit/>
          </a:bodyPr>
          <a:lstStyle/>
          <a:p>
            <a:pPr algn="ctr"/>
            <a:r>
              <a:rPr lang="tr-TR" sz="3200" b="1" dirty="0"/>
              <a:t>Çalışanların görüşlerinin alınması ve katılımlarının sağlanması</a:t>
            </a:r>
            <a:r>
              <a:rPr lang="tr-TR" sz="3200" dirty="0"/>
              <a:t/>
            </a:r>
            <a:br>
              <a:rPr lang="tr-TR" sz="3200" dirty="0"/>
            </a:br>
            <a:endParaRPr lang="tr-TR" sz="3200" dirty="0"/>
          </a:p>
        </p:txBody>
      </p:sp>
      <p:sp>
        <p:nvSpPr>
          <p:cNvPr id="3" name="İçerik Yer Tutucusu 2"/>
          <p:cNvSpPr>
            <a:spLocks noGrp="1"/>
          </p:cNvSpPr>
          <p:nvPr>
            <p:ph idx="1"/>
          </p:nvPr>
        </p:nvSpPr>
        <p:spPr>
          <a:xfrm>
            <a:off x="0" y="2204864"/>
            <a:ext cx="9144000" cy="4389120"/>
          </a:xfrm>
        </p:spPr>
        <p:txBody>
          <a:bodyPr>
            <a:noAutofit/>
          </a:bodyPr>
          <a:lstStyle/>
          <a:p>
            <a:pPr marL="0" indent="0">
              <a:buNone/>
            </a:pPr>
            <a:r>
              <a:rPr lang="tr-TR" sz="2000" b="1" dirty="0" smtClean="0"/>
              <a:t>MADDE </a:t>
            </a:r>
            <a:r>
              <a:rPr lang="tr-TR" sz="2000" b="1" dirty="0"/>
              <a:t>18 – </a:t>
            </a:r>
            <a:endParaRPr lang="tr-TR" sz="2000" b="1" dirty="0" smtClean="0"/>
          </a:p>
          <a:p>
            <a:pPr marL="0" indent="0">
              <a:buNone/>
            </a:pPr>
            <a:r>
              <a:rPr lang="tr-TR" sz="2000" dirty="0" smtClean="0"/>
              <a:t>(</a:t>
            </a:r>
            <a:r>
              <a:rPr lang="tr-TR" sz="2000" dirty="0"/>
              <a:t>1) İşveren, görüş alma ve katılımın sağlanması konusunda, çalışanlara veya iki ve daha fazla çalışan temsilcisinin bulunduğu işyerlerinde varsa işyeri yetkili sendika temsilcilerine yoksa çalışan temsilcilerine aşağıdaki imkânları sağlar:</a:t>
            </a:r>
          </a:p>
          <a:p>
            <a:pPr marL="365760" lvl="1" indent="0">
              <a:buNone/>
            </a:pPr>
            <a:r>
              <a:rPr lang="tr-TR" sz="2000" dirty="0"/>
              <a:t>a) İş sağlığı ve güvenliği ile ilgili konularda görüşlerinin alınması, teklif getirme hakkının tanınması ve bu konulardaki görüşmelerde yer alma ve katılımlarının sağlanması.</a:t>
            </a:r>
          </a:p>
          <a:p>
            <a:pPr marL="365760" lvl="1" indent="0">
              <a:buNone/>
            </a:pPr>
            <a:r>
              <a:rPr lang="tr-TR" sz="2000" dirty="0"/>
              <a:t>b) Yeni teknolojilerin uygulanması, seçilecek iş ekipmanı, çalışma ortamı ve şartlarının çalışanların sağlık ve güvenliğine etkisi konularında görüşlerinin alınması.</a:t>
            </a:r>
          </a:p>
          <a:p>
            <a:pPr marL="365760" lvl="1" indent="0">
              <a:buNone/>
            </a:pPr>
            <a:endParaRPr lang="tr-TR" sz="2000" dirty="0"/>
          </a:p>
        </p:txBody>
      </p:sp>
      <p:sp>
        <p:nvSpPr>
          <p:cNvPr id="4" name="Dikdörtgen 3"/>
          <p:cNvSpPr/>
          <p:nvPr/>
        </p:nvSpPr>
        <p:spPr>
          <a:xfrm>
            <a:off x="1475656" y="2195572"/>
            <a:ext cx="1800429" cy="369332"/>
          </a:xfrm>
          <a:prstGeom prst="rect">
            <a:avLst/>
          </a:prstGeom>
        </p:spPr>
        <p:txBody>
          <a:bodyPr wrap="none">
            <a:spAutoFit/>
          </a:bodyPr>
          <a:lstStyle/>
          <a:p>
            <a:r>
              <a:rPr lang="tr-TR" b="1" dirty="0"/>
              <a:t>(Y.T: </a:t>
            </a:r>
            <a:r>
              <a:rPr lang="tr-TR" b="1" dirty="0" smtClean="0"/>
              <a:t>01.01.2013 </a:t>
            </a:r>
            <a:r>
              <a:rPr lang="tr-TR" b="1" dirty="0"/>
              <a:t>)</a:t>
            </a:r>
          </a:p>
        </p:txBody>
      </p:sp>
    </p:spTree>
    <p:extLst>
      <p:ext uri="{BB962C8B-B14F-4D97-AF65-F5344CB8AC3E}">
        <p14:creationId xmlns:p14="http://schemas.microsoft.com/office/powerpoint/2010/main" val="1965007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443" y="0"/>
            <a:ext cx="9144000" cy="1412776"/>
          </a:xfrm>
          <a:solidFill>
            <a:schemeClr val="tx2">
              <a:lumMod val="40000"/>
              <a:lumOff val="60000"/>
            </a:schemeClr>
          </a:solidFill>
        </p:spPr>
        <p:txBody>
          <a:bodyPr>
            <a:noAutofit/>
          </a:bodyPr>
          <a:lstStyle/>
          <a:p>
            <a:pPr algn="ctr"/>
            <a:r>
              <a:rPr lang="tr-TR" sz="3200" b="1" dirty="0"/>
              <a:t>Çalışanların görüşlerinin alınması ve katılımlarının sağlanması</a:t>
            </a:r>
            <a:r>
              <a:rPr lang="tr-TR" sz="3200" dirty="0"/>
              <a:t/>
            </a:r>
            <a:br>
              <a:rPr lang="tr-TR" sz="3200" dirty="0"/>
            </a:br>
            <a:endParaRPr lang="tr-TR" sz="3200" dirty="0"/>
          </a:p>
        </p:txBody>
      </p:sp>
      <p:sp>
        <p:nvSpPr>
          <p:cNvPr id="3" name="İçerik Yer Tutucusu 2"/>
          <p:cNvSpPr>
            <a:spLocks noGrp="1"/>
          </p:cNvSpPr>
          <p:nvPr>
            <p:ph idx="1"/>
          </p:nvPr>
        </p:nvSpPr>
        <p:spPr>
          <a:xfrm>
            <a:off x="0" y="1484784"/>
            <a:ext cx="9144000" cy="4389120"/>
          </a:xfrm>
        </p:spPr>
        <p:txBody>
          <a:bodyPr>
            <a:noAutofit/>
          </a:bodyPr>
          <a:lstStyle/>
          <a:p>
            <a:pPr marL="0" indent="0">
              <a:buNone/>
            </a:pPr>
            <a:r>
              <a:rPr lang="tr-TR" sz="2000" b="1" dirty="0" smtClean="0"/>
              <a:t>MADDE </a:t>
            </a:r>
            <a:r>
              <a:rPr lang="tr-TR" sz="2000" b="1" dirty="0"/>
              <a:t>18 – </a:t>
            </a:r>
            <a:endParaRPr lang="tr-TR" sz="2000" b="1" dirty="0" smtClean="0"/>
          </a:p>
          <a:p>
            <a:pPr marL="0" indent="0">
              <a:buNone/>
            </a:pPr>
            <a:r>
              <a:rPr lang="tr-TR" sz="2000" dirty="0" smtClean="0"/>
              <a:t>(</a:t>
            </a:r>
            <a:r>
              <a:rPr lang="tr-TR" sz="2000" dirty="0"/>
              <a:t>2) İşveren, destek elemanları ile çalışan temsilcilerinin aşağıdaki konularda önceden görüşlerinin alınmasını sağlar:</a:t>
            </a:r>
          </a:p>
          <a:p>
            <a:pPr marL="365760" lvl="1" indent="0">
              <a:buNone/>
            </a:pPr>
            <a:r>
              <a:rPr lang="tr-TR" sz="2000" dirty="0"/>
              <a:t>a) İşyerinden görevlendirilecek veya işyeri dışından hizmet alınacak işyeri hekimi, iş güvenliği uzmanı ve diğer personel ile ilk yardım, yangınla mücadele ve tahliye işleri için kişilerin görevlendirilmesi.</a:t>
            </a:r>
          </a:p>
          <a:p>
            <a:pPr marL="365760" lvl="1" indent="0">
              <a:buNone/>
            </a:pPr>
            <a:r>
              <a:rPr lang="tr-TR" sz="2000" dirty="0"/>
              <a:t>b) Risk değerlendirmesi yapılarak, alınması gereken koruyucu ve önleyici tedbirlerin ve kullanılması gereken koruyucu donanım ve ekipmanın belirlenmesi.</a:t>
            </a:r>
          </a:p>
          <a:p>
            <a:pPr marL="365760" lvl="1" indent="0">
              <a:buNone/>
            </a:pPr>
            <a:r>
              <a:rPr lang="tr-TR" sz="2000" dirty="0"/>
              <a:t>c) Sağlık ve güvenlik risklerinin önlenmesi ve koruyucu hizmetlerin yürütülmesi.</a:t>
            </a:r>
          </a:p>
          <a:p>
            <a:pPr marL="365760" lvl="1" indent="0">
              <a:buNone/>
            </a:pPr>
            <a:r>
              <a:rPr lang="tr-TR" sz="2000" dirty="0"/>
              <a:t>ç) Çalışanların bilgilendirilmesi.</a:t>
            </a:r>
          </a:p>
          <a:p>
            <a:pPr marL="365760" lvl="1" indent="0">
              <a:buNone/>
            </a:pPr>
            <a:r>
              <a:rPr lang="tr-TR" sz="2000" dirty="0"/>
              <a:t>d) Çalışanlara verilecek eğitimin planlanması.</a:t>
            </a:r>
          </a:p>
          <a:p>
            <a:pPr marL="0" indent="0">
              <a:buNone/>
            </a:pPr>
            <a:endParaRPr lang="tr-TR" sz="2000" dirty="0" smtClean="0"/>
          </a:p>
          <a:p>
            <a:pPr marL="0" indent="0">
              <a:buNone/>
            </a:pPr>
            <a:r>
              <a:rPr lang="tr-TR" sz="2000" dirty="0" smtClean="0"/>
              <a:t>(</a:t>
            </a:r>
            <a:r>
              <a:rPr lang="tr-TR" sz="2000" dirty="0"/>
              <a:t>3) Çalışanların veya çalışan temsilcilerinin, işyerinde iş sağlığı ve güvenliği için alınan önlemlerin yetersiz olduğu durumlarda veya teftiş sırasında, yetkili makama başvurmalarından dolayı hakları kısıtlanamaz.</a:t>
            </a:r>
          </a:p>
          <a:p>
            <a:pPr marL="0" indent="0">
              <a:buNone/>
            </a:pPr>
            <a:endParaRPr lang="tr-TR" sz="2000" dirty="0"/>
          </a:p>
        </p:txBody>
      </p:sp>
      <p:sp>
        <p:nvSpPr>
          <p:cNvPr id="4" name="Dikdörtgen 3"/>
          <p:cNvSpPr/>
          <p:nvPr/>
        </p:nvSpPr>
        <p:spPr>
          <a:xfrm>
            <a:off x="1475656" y="1412776"/>
            <a:ext cx="1800429" cy="369332"/>
          </a:xfrm>
          <a:prstGeom prst="rect">
            <a:avLst/>
          </a:prstGeom>
        </p:spPr>
        <p:txBody>
          <a:bodyPr wrap="none">
            <a:spAutoFit/>
          </a:bodyPr>
          <a:lstStyle/>
          <a:p>
            <a:r>
              <a:rPr lang="tr-TR" b="1" dirty="0"/>
              <a:t>(Y.T: </a:t>
            </a:r>
            <a:r>
              <a:rPr lang="tr-TR" b="1" dirty="0" smtClean="0"/>
              <a:t>01.01.2013 </a:t>
            </a:r>
            <a:r>
              <a:rPr lang="tr-TR" b="1" dirty="0"/>
              <a:t>)</a:t>
            </a:r>
          </a:p>
        </p:txBody>
      </p:sp>
    </p:spTree>
    <p:extLst>
      <p:ext uri="{BB962C8B-B14F-4D97-AF65-F5344CB8AC3E}">
        <p14:creationId xmlns:p14="http://schemas.microsoft.com/office/powerpoint/2010/main" val="1556354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188640"/>
            <a:ext cx="8229600" cy="1143000"/>
          </a:xfrm>
        </p:spPr>
        <p:txBody>
          <a:bodyPr>
            <a:normAutofit/>
          </a:bodyPr>
          <a:lstStyle/>
          <a:p>
            <a:r>
              <a:rPr lang="tr-TR" sz="3600" b="1" dirty="0"/>
              <a:t>Çalışanların </a:t>
            </a:r>
            <a:r>
              <a:rPr lang="tr-TR" sz="3600" b="1" dirty="0" smtClean="0"/>
              <a:t>yükümlülükleri</a:t>
            </a:r>
            <a:endParaRPr lang="tr-TR" sz="3600" dirty="0"/>
          </a:p>
        </p:txBody>
      </p:sp>
      <p:sp>
        <p:nvSpPr>
          <p:cNvPr id="3" name="İçerik Yer Tutucusu 2"/>
          <p:cNvSpPr>
            <a:spLocks noGrp="1"/>
          </p:cNvSpPr>
          <p:nvPr>
            <p:ph idx="1"/>
          </p:nvPr>
        </p:nvSpPr>
        <p:spPr>
          <a:xfrm>
            <a:off x="35536" y="1628800"/>
            <a:ext cx="8928992" cy="4389120"/>
          </a:xfrm>
        </p:spPr>
        <p:txBody>
          <a:bodyPr>
            <a:noAutofit/>
          </a:bodyPr>
          <a:lstStyle/>
          <a:p>
            <a:pPr marL="0" indent="0">
              <a:buNone/>
            </a:pPr>
            <a:r>
              <a:rPr lang="tr-TR" sz="2400" b="1" dirty="0" smtClean="0"/>
              <a:t>MADDE </a:t>
            </a:r>
            <a:r>
              <a:rPr lang="tr-TR" sz="2400" b="1" dirty="0"/>
              <a:t>19 – </a:t>
            </a:r>
            <a:endParaRPr lang="tr-TR" sz="2400" b="1" dirty="0" smtClean="0"/>
          </a:p>
          <a:p>
            <a:pPr marL="0" indent="0">
              <a:buNone/>
            </a:pPr>
            <a:r>
              <a:rPr lang="tr-TR" sz="2400" dirty="0" smtClean="0"/>
              <a:t>(</a:t>
            </a:r>
            <a:r>
              <a:rPr lang="tr-TR" sz="2400" dirty="0"/>
              <a:t>1) Çalışanlar, iş sağlığı ve güvenliği ile ilgili aldıkları eğitim ve işverenin bu konudaki talimatları doğrultusunda, kendilerinin ve hareketlerinden veya yaptıkları işten etkilenen diğer çalışanların sağlık ve güvenliklerini tehlikeye düşürmemekle yükümlüdür</a:t>
            </a:r>
            <a:r>
              <a:rPr lang="tr-TR" sz="2400" dirty="0" smtClean="0"/>
              <a:t>.</a:t>
            </a:r>
            <a:endParaRPr lang="tr-TR" sz="2400" dirty="0"/>
          </a:p>
        </p:txBody>
      </p:sp>
      <p:pic>
        <p:nvPicPr>
          <p:cNvPr id="9218" name="Picture 2" descr="http://www.edirnegiyim.com.tr/Resimler_518x300/calisan_0726(2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4365104"/>
            <a:ext cx="3024336" cy="1751546"/>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1871585" y="1619508"/>
            <a:ext cx="1800429" cy="369332"/>
          </a:xfrm>
          <a:prstGeom prst="rect">
            <a:avLst/>
          </a:prstGeom>
        </p:spPr>
        <p:txBody>
          <a:bodyPr wrap="none">
            <a:spAutoFit/>
          </a:bodyPr>
          <a:lstStyle/>
          <a:p>
            <a:r>
              <a:rPr lang="tr-TR" b="1" dirty="0"/>
              <a:t>(Y.T: </a:t>
            </a:r>
            <a:r>
              <a:rPr lang="tr-TR" b="1" dirty="0" smtClean="0"/>
              <a:t>01.01.2013 </a:t>
            </a:r>
            <a:r>
              <a:rPr lang="tr-TR" b="1" dirty="0"/>
              <a:t>)</a:t>
            </a:r>
          </a:p>
        </p:txBody>
      </p:sp>
    </p:spTree>
    <p:extLst>
      <p:ext uri="{BB962C8B-B14F-4D97-AF65-F5344CB8AC3E}">
        <p14:creationId xmlns:p14="http://schemas.microsoft.com/office/powerpoint/2010/main" val="4071856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0"/>
            <a:ext cx="8229600" cy="1143000"/>
          </a:xfrm>
        </p:spPr>
        <p:txBody>
          <a:bodyPr>
            <a:normAutofit/>
          </a:bodyPr>
          <a:lstStyle/>
          <a:p>
            <a:r>
              <a:rPr lang="tr-TR" sz="3600" b="1" dirty="0"/>
              <a:t>Çalışanların </a:t>
            </a:r>
            <a:r>
              <a:rPr lang="tr-TR" sz="3600" b="1" dirty="0" smtClean="0"/>
              <a:t>yükümlülükleri</a:t>
            </a:r>
            <a:endParaRPr lang="tr-TR" sz="3600" dirty="0"/>
          </a:p>
        </p:txBody>
      </p:sp>
      <p:sp>
        <p:nvSpPr>
          <p:cNvPr id="3" name="İçerik Yer Tutucusu 2"/>
          <p:cNvSpPr>
            <a:spLocks noGrp="1"/>
          </p:cNvSpPr>
          <p:nvPr>
            <p:ph idx="1"/>
          </p:nvPr>
        </p:nvSpPr>
        <p:spPr>
          <a:xfrm>
            <a:off x="0" y="1488152"/>
            <a:ext cx="9144000" cy="4389120"/>
          </a:xfrm>
        </p:spPr>
        <p:txBody>
          <a:bodyPr>
            <a:noAutofit/>
          </a:bodyPr>
          <a:lstStyle/>
          <a:p>
            <a:pPr marL="0" indent="0">
              <a:buNone/>
            </a:pPr>
            <a:r>
              <a:rPr lang="tr-TR" sz="2400" b="1" dirty="0" smtClean="0"/>
              <a:t>MADDE </a:t>
            </a:r>
            <a:r>
              <a:rPr lang="tr-TR" sz="2400" b="1" dirty="0"/>
              <a:t>19 – </a:t>
            </a:r>
            <a:endParaRPr lang="tr-TR" sz="2400" b="1" dirty="0" smtClean="0"/>
          </a:p>
          <a:p>
            <a:pPr marL="0" indent="0">
              <a:buNone/>
            </a:pPr>
            <a:r>
              <a:rPr lang="tr-TR" sz="2400" dirty="0" smtClean="0"/>
              <a:t>(</a:t>
            </a:r>
            <a:r>
              <a:rPr lang="tr-TR" sz="2400" dirty="0"/>
              <a:t>2) Çalışanların, işveren tarafından verilen eğitim ve talimatlar doğrultusunda yükümlülükleri şunlardır:</a:t>
            </a:r>
          </a:p>
          <a:p>
            <a:pPr marL="365760" lvl="1" indent="0">
              <a:buNone/>
            </a:pPr>
            <a:endParaRPr lang="tr-TR" dirty="0" smtClean="0"/>
          </a:p>
          <a:p>
            <a:pPr marL="365760" lvl="1" indent="0">
              <a:buNone/>
            </a:pPr>
            <a:r>
              <a:rPr lang="tr-TR" dirty="0" smtClean="0"/>
              <a:t>a</a:t>
            </a:r>
            <a:r>
              <a:rPr lang="tr-TR" dirty="0"/>
              <a:t>) İşyerindeki makine, cihaz, araç, gereç, tehlikeli madde, taşıma ekipmanı ve diğer üretim araçlarını kurallara uygun şekilde kullanmak, bunların güvenlik donanımlarını doğru olarak kullanmak, keyfi olarak çıkarmamak ve değiştirmemek.</a:t>
            </a:r>
          </a:p>
          <a:p>
            <a:pPr marL="365760" lvl="1" indent="0">
              <a:buNone/>
            </a:pPr>
            <a:endParaRPr lang="tr-TR" dirty="0" smtClean="0"/>
          </a:p>
          <a:p>
            <a:pPr marL="365760" lvl="1" indent="0">
              <a:buNone/>
            </a:pPr>
            <a:r>
              <a:rPr lang="tr-TR" dirty="0" smtClean="0"/>
              <a:t>b</a:t>
            </a:r>
            <a:r>
              <a:rPr lang="tr-TR" dirty="0"/>
              <a:t>) Kendilerine sağlanan kişisel koruyucu donanımı doğru kullanmak ve korumak</a:t>
            </a:r>
            <a:r>
              <a:rPr lang="tr-TR" dirty="0" smtClean="0"/>
              <a:t>.</a:t>
            </a:r>
            <a:endParaRPr lang="tr-TR" dirty="0"/>
          </a:p>
        </p:txBody>
      </p:sp>
      <p:sp>
        <p:nvSpPr>
          <p:cNvPr id="4" name="Dikdörtgen 3"/>
          <p:cNvSpPr/>
          <p:nvPr/>
        </p:nvSpPr>
        <p:spPr>
          <a:xfrm>
            <a:off x="1645455" y="1528568"/>
            <a:ext cx="1800429" cy="369332"/>
          </a:xfrm>
          <a:prstGeom prst="rect">
            <a:avLst/>
          </a:prstGeom>
        </p:spPr>
        <p:txBody>
          <a:bodyPr wrap="none">
            <a:spAutoFit/>
          </a:bodyPr>
          <a:lstStyle/>
          <a:p>
            <a:r>
              <a:rPr lang="tr-TR" b="1" dirty="0"/>
              <a:t>(Y.T: </a:t>
            </a:r>
            <a:r>
              <a:rPr lang="tr-TR" b="1" dirty="0" smtClean="0"/>
              <a:t>01.01.2013 </a:t>
            </a:r>
            <a:r>
              <a:rPr lang="tr-TR" b="1" dirty="0"/>
              <a:t>)</a:t>
            </a:r>
          </a:p>
        </p:txBody>
      </p:sp>
    </p:spTree>
    <p:extLst>
      <p:ext uri="{BB962C8B-B14F-4D97-AF65-F5344CB8AC3E}">
        <p14:creationId xmlns:p14="http://schemas.microsoft.com/office/powerpoint/2010/main" val="4055129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0"/>
            <a:ext cx="8229600" cy="1143000"/>
          </a:xfrm>
        </p:spPr>
        <p:txBody>
          <a:bodyPr>
            <a:normAutofit/>
          </a:bodyPr>
          <a:lstStyle/>
          <a:p>
            <a:r>
              <a:rPr lang="tr-TR" sz="3600" b="1" dirty="0"/>
              <a:t>Çalışanların </a:t>
            </a:r>
            <a:r>
              <a:rPr lang="tr-TR" sz="3600" b="1" dirty="0" smtClean="0"/>
              <a:t>yükümlülükleri</a:t>
            </a:r>
            <a:endParaRPr lang="tr-TR" sz="3600" dirty="0"/>
          </a:p>
        </p:txBody>
      </p:sp>
      <p:sp>
        <p:nvSpPr>
          <p:cNvPr id="3" name="İçerik Yer Tutucusu 2"/>
          <p:cNvSpPr>
            <a:spLocks noGrp="1"/>
          </p:cNvSpPr>
          <p:nvPr>
            <p:ph idx="1"/>
          </p:nvPr>
        </p:nvSpPr>
        <p:spPr>
          <a:xfrm>
            <a:off x="0" y="1488152"/>
            <a:ext cx="9144000" cy="4389120"/>
          </a:xfrm>
        </p:spPr>
        <p:txBody>
          <a:bodyPr>
            <a:noAutofit/>
          </a:bodyPr>
          <a:lstStyle/>
          <a:p>
            <a:pPr marL="0" indent="0">
              <a:buNone/>
            </a:pPr>
            <a:r>
              <a:rPr lang="tr-TR" sz="2000" b="1" dirty="0" smtClean="0"/>
              <a:t>MADDE </a:t>
            </a:r>
            <a:r>
              <a:rPr lang="tr-TR" sz="2000" b="1" dirty="0"/>
              <a:t>19 – </a:t>
            </a:r>
            <a:endParaRPr lang="tr-TR" sz="2000" b="1" dirty="0" smtClean="0"/>
          </a:p>
          <a:p>
            <a:pPr marL="0" indent="0">
              <a:buNone/>
            </a:pPr>
            <a:r>
              <a:rPr lang="tr-TR" sz="2000" dirty="0" smtClean="0"/>
              <a:t>(</a:t>
            </a:r>
            <a:r>
              <a:rPr lang="tr-TR" sz="2000" dirty="0"/>
              <a:t>2) Çalışanların, işveren tarafından verilen eğitim ve talimatlar doğrultusunda yükümlülükleri şunlardır:</a:t>
            </a:r>
          </a:p>
          <a:p>
            <a:pPr marL="365760" lvl="1" indent="0">
              <a:buNone/>
            </a:pPr>
            <a:endParaRPr lang="tr-TR" sz="2000" dirty="0" smtClean="0"/>
          </a:p>
          <a:p>
            <a:pPr marL="365760" lvl="1" indent="0">
              <a:buNone/>
            </a:pPr>
            <a:r>
              <a:rPr lang="tr-TR" sz="2000" dirty="0" smtClean="0"/>
              <a:t>c</a:t>
            </a:r>
            <a:r>
              <a:rPr lang="tr-TR" sz="2000" dirty="0"/>
              <a:t>) İşyerindeki makine, cihaz, araç, gereç, tesis ve binalarda sağlık ve güvenlik yönünden ciddi ve yakın bir tehlike ile karşılaştıklarında ve koruma tedbirlerinde bir eksiklik gördüklerinde, işverene veya çalışan temsilcisine derhal haber vermek.</a:t>
            </a:r>
          </a:p>
          <a:p>
            <a:pPr marL="365760" lvl="1" indent="0">
              <a:buNone/>
            </a:pPr>
            <a:endParaRPr lang="tr-TR" sz="2000" dirty="0" smtClean="0"/>
          </a:p>
          <a:p>
            <a:pPr marL="365760" lvl="1" indent="0">
              <a:buNone/>
            </a:pPr>
            <a:r>
              <a:rPr lang="tr-TR" sz="2000" dirty="0" smtClean="0"/>
              <a:t>ç</a:t>
            </a:r>
            <a:r>
              <a:rPr lang="tr-TR" sz="2000" dirty="0"/>
              <a:t>) Teftişe yetkili makam tarafından işyerinde tespit edilen noksanlık ve mevzuata aykırılıkların giderilmesi konusunda, işveren ve çalışan temsilcisi ile iş birliği yapmak.</a:t>
            </a:r>
          </a:p>
          <a:p>
            <a:pPr marL="365760" lvl="1" indent="0">
              <a:buNone/>
            </a:pPr>
            <a:endParaRPr lang="tr-TR" sz="2000" dirty="0" smtClean="0"/>
          </a:p>
          <a:p>
            <a:pPr marL="365760" lvl="1" indent="0">
              <a:buNone/>
            </a:pPr>
            <a:r>
              <a:rPr lang="tr-TR" sz="2000" dirty="0" smtClean="0"/>
              <a:t>d</a:t>
            </a:r>
            <a:r>
              <a:rPr lang="tr-TR" sz="2000" dirty="0"/>
              <a:t>) Kendi görev alanında, iş sağlığı ve güvenliğinin sağlanması için işveren ve çalışan temsilcisi ile iş birliği yapmak</a:t>
            </a:r>
          </a:p>
        </p:txBody>
      </p:sp>
      <p:sp>
        <p:nvSpPr>
          <p:cNvPr id="4" name="Dikdörtgen 3"/>
          <p:cNvSpPr/>
          <p:nvPr/>
        </p:nvSpPr>
        <p:spPr>
          <a:xfrm>
            <a:off x="1475656" y="1501275"/>
            <a:ext cx="1800429" cy="369332"/>
          </a:xfrm>
          <a:prstGeom prst="rect">
            <a:avLst/>
          </a:prstGeom>
        </p:spPr>
        <p:txBody>
          <a:bodyPr wrap="none">
            <a:spAutoFit/>
          </a:bodyPr>
          <a:lstStyle/>
          <a:p>
            <a:r>
              <a:rPr lang="tr-TR" b="1" dirty="0"/>
              <a:t>(Y.T: </a:t>
            </a:r>
            <a:r>
              <a:rPr lang="tr-TR" b="1" dirty="0" smtClean="0"/>
              <a:t>01.01.2013 </a:t>
            </a:r>
            <a:r>
              <a:rPr lang="tr-TR" b="1" dirty="0"/>
              <a:t>)</a:t>
            </a:r>
          </a:p>
        </p:txBody>
      </p:sp>
    </p:spTree>
    <p:extLst>
      <p:ext uri="{BB962C8B-B14F-4D97-AF65-F5344CB8AC3E}">
        <p14:creationId xmlns:p14="http://schemas.microsoft.com/office/powerpoint/2010/main" val="3524383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87624" y="33355"/>
            <a:ext cx="8229600" cy="1143000"/>
          </a:xfrm>
        </p:spPr>
        <p:txBody>
          <a:bodyPr>
            <a:normAutofit/>
          </a:bodyPr>
          <a:lstStyle/>
          <a:p>
            <a:r>
              <a:rPr lang="tr-TR" sz="3600" b="1" dirty="0"/>
              <a:t>Çalışan </a:t>
            </a:r>
            <a:r>
              <a:rPr lang="tr-TR" sz="3600" b="1" dirty="0" smtClean="0"/>
              <a:t>temsilcisi</a:t>
            </a:r>
            <a:endParaRPr lang="tr-TR" sz="3600" dirty="0"/>
          </a:p>
        </p:txBody>
      </p:sp>
      <p:sp>
        <p:nvSpPr>
          <p:cNvPr id="3" name="İçerik Yer Tutucusu 2"/>
          <p:cNvSpPr>
            <a:spLocks noGrp="1"/>
          </p:cNvSpPr>
          <p:nvPr>
            <p:ph idx="1"/>
          </p:nvPr>
        </p:nvSpPr>
        <p:spPr>
          <a:xfrm>
            <a:off x="107504" y="1340768"/>
            <a:ext cx="9036496" cy="4389120"/>
          </a:xfrm>
        </p:spPr>
        <p:txBody>
          <a:bodyPr>
            <a:noAutofit/>
          </a:bodyPr>
          <a:lstStyle/>
          <a:p>
            <a:pPr marL="0" indent="0">
              <a:lnSpc>
                <a:spcPct val="150000"/>
              </a:lnSpc>
              <a:buNone/>
            </a:pPr>
            <a:r>
              <a:rPr lang="tr-TR" sz="2000" b="1" dirty="0" smtClean="0"/>
              <a:t>MADDE </a:t>
            </a:r>
            <a:r>
              <a:rPr lang="tr-TR" sz="2000" b="1" dirty="0"/>
              <a:t>20 – </a:t>
            </a:r>
            <a:endParaRPr lang="tr-TR" sz="2000" b="1" dirty="0" smtClean="0"/>
          </a:p>
          <a:p>
            <a:pPr marL="0" indent="0">
              <a:lnSpc>
                <a:spcPct val="150000"/>
              </a:lnSpc>
              <a:buNone/>
            </a:pPr>
            <a:r>
              <a:rPr lang="tr-TR" sz="2000" dirty="0" smtClean="0"/>
              <a:t>(</a:t>
            </a:r>
            <a:r>
              <a:rPr lang="tr-TR" sz="2000" dirty="0"/>
              <a:t>1) İşveren; işyerinin değişik bölümlerindeki riskler ve çalışan sayılarını göz önünde bulundurarak dengeli dağılıma özen göstermek kaydıyla, çalışanlar arasında yapılacak seçim veya seçimle belirlenemediği durumda atama yoluyla, aşağıda belirtilen sayılarda çalışan temsilcisini görevlendirir:</a:t>
            </a:r>
          </a:p>
          <a:p>
            <a:pPr marL="365760" lvl="1" indent="0">
              <a:lnSpc>
                <a:spcPct val="150000"/>
              </a:lnSpc>
              <a:buNone/>
            </a:pPr>
            <a:r>
              <a:rPr lang="tr-TR" sz="2000" dirty="0"/>
              <a:t>a) İki ile elli arasında çalışanı bulunan işyerlerinde bir</a:t>
            </a:r>
            <a:r>
              <a:rPr lang="tr-TR" sz="2000" dirty="0" smtClean="0"/>
              <a:t>.</a:t>
            </a:r>
            <a:endParaRPr lang="tr-TR" sz="2000" dirty="0"/>
          </a:p>
          <a:p>
            <a:pPr marL="365760" lvl="1" indent="0">
              <a:lnSpc>
                <a:spcPct val="150000"/>
              </a:lnSpc>
              <a:buNone/>
            </a:pPr>
            <a:r>
              <a:rPr lang="tr-TR" sz="2000" dirty="0"/>
              <a:t>b) </a:t>
            </a:r>
            <a:r>
              <a:rPr lang="tr-TR" sz="2000" dirty="0" err="1"/>
              <a:t>Ellibir</a:t>
            </a:r>
            <a:r>
              <a:rPr lang="tr-TR" sz="2000" dirty="0"/>
              <a:t> ile yüz arasında çalışanı bulunan işyerlerinde iki.</a:t>
            </a:r>
          </a:p>
          <a:p>
            <a:pPr marL="365760" lvl="1" indent="0">
              <a:lnSpc>
                <a:spcPct val="150000"/>
              </a:lnSpc>
              <a:buNone/>
            </a:pPr>
            <a:r>
              <a:rPr lang="tr-TR" sz="2000" dirty="0"/>
              <a:t>c) </a:t>
            </a:r>
            <a:r>
              <a:rPr lang="tr-TR" sz="2000" dirty="0" err="1"/>
              <a:t>Yüzbir</a:t>
            </a:r>
            <a:r>
              <a:rPr lang="tr-TR" sz="2000" dirty="0"/>
              <a:t> ile </a:t>
            </a:r>
            <a:r>
              <a:rPr lang="tr-TR" sz="2000" dirty="0" err="1"/>
              <a:t>beşyüz</a:t>
            </a:r>
            <a:r>
              <a:rPr lang="tr-TR" sz="2000" dirty="0"/>
              <a:t> arasında çalışanı bulunan işyerlerinde üç.</a:t>
            </a:r>
          </a:p>
          <a:p>
            <a:pPr marL="365760" lvl="1" indent="0">
              <a:lnSpc>
                <a:spcPct val="150000"/>
              </a:lnSpc>
              <a:buNone/>
            </a:pPr>
            <a:r>
              <a:rPr lang="tr-TR" sz="2000" dirty="0"/>
              <a:t>ç) </a:t>
            </a:r>
            <a:r>
              <a:rPr lang="tr-TR" sz="2000" dirty="0" err="1"/>
              <a:t>Beşyüzbir</a:t>
            </a:r>
            <a:r>
              <a:rPr lang="tr-TR" sz="2000" dirty="0"/>
              <a:t> ile bin arasında çalışanı bulunan işyerlerinde dört.</a:t>
            </a:r>
          </a:p>
          <a:p>
            <a:pPr marL="365760" lvl="1" indent="0">
              <a:lnSpc>
                <a:spcPct val="150000"/>
              </a:lnSpc>
              <a:buNone/>
            </a:pPr>
            <a:r>
              <a:rPr lang="tr-TR" sz="2000" dirty="0"/>
              <a:t>d) </a:t>
            </a:r>
            <a:r>
              <a:rPr lang="tr-TR" sz="2000" dirty="0" err="1"/>
              <a:t>Binbir</a:t>
            </a:r>
            <a:r>
              <a:rPr lang="tr-TR" sz="2000" dirty="0"/>
              <a:t> ile </a:t>
            </a:r>
            <a:r>
              <a:rPr lang="tr-TR" sz="2000" dirty="0" err="1"/>
              <a:t>ikibin</a:t>
            </a:r>
            <a:r>
              <a:rPr lang="tr-TR" sz="2000" dirty="0"/>
              <a:t> arasında çalışanı bulunan işyerlerinde beş.</a:t>
            </a:r>
          </a:p>
          <a:p>
            <a:pPr marL="365760" lvl="1" indent="0">
              <a:lnSpc>
                <a:spcPct val="150000"/>
              </a:lnSpc>
              <a:buNone/>
            </a:pPr>
            <a:r>
              <a:rPr lang="tr-TR" sz="2000" dirty="0"/>
              <a:t>e) </a:t>
            </a:r>
            <a:r>
              <a:rPr lang="tr-TR" sz="2000" dirty="0" err="1"/>
              <a:t>İkibinbir</a:t>
            </a:r>
            <a:r>
              <a:rPr lang="tr-TR" sz="2000" dirty="0"/>
              <a:t> ve üzeri çalışanı bulunan işyerlerinde altı</a:t>
            </a:r>
            <a:r>
              <a:rPr lang="tr-TR" sz="2000" dirty="0" smtClean="0"/>
              <a:t>.</a:t>
            </a:r>
            <a:endParaRPr lang="tr-TR" sz="2000" dirty="0"/>
          </a:p>
        </p:txBody>
      </p:sp>
      <p:sp>
        <p:nvSpPr>
          <p:cNvPr id="4" name="Dikdörtgen 3"/>
          <p:cNvSpPr/>
          <p:nvPr/>
        </p:nvSpPr>
        <p:spPr>
          <a:xfrm>
            <a:off x="1619671" y="1475492"/>
            <a:ext cx="1800429" cy="369332"/>
          </a:xfrm>
          <a:prstGeom prst="rect">
            <a:avLst/>
          </a:prstGeom>
        </p:spPr>
        <p:txBody>
          <a:bodyPr wrap="none">
            <a:spAutoFit/>
          </a:bodyPr>
          <a:lstStyle/>
          <a:p>
            <a:r>
              <a:rPr lang="tr-TR" b="1" dirty="0"/>
              <a:t>(Y.T: </a:t>
            </a:r>
            <a:r>
              <a:rPr lang="tr-TR" b="1" dirty="0" smtClean="0"/>
              <a:t>01.01.2013 </a:t>
            </a:r>
            <a:r>
              <a:rPr lang="tr-TR" b="1" dirty="0"/>
              <a:t>)</a:t>
            </a:r>
          </a:p>
        </p:txBody>
      </p:sp>
    </p:spTree>
    <p:extLst>
      <p:ext uri="{BB962C8B-B14F-4D97-AF65-F5344CB8AC3E}">
        <p14:creationId xmlns:p14="http://schemas.microsoft.com/office/powerpoint/2010/main" val="3914180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60648"/>
            <a:ext cx="8229600" cy="1143000"/>
          </a:xfrm>
        </p:spPr>
        <p:txBody>
          <a:bodyPr>
            <a:normAutofit/>
          </a:bodyPr>
          <a:lstStyle/>
          <a:p>
            <a:r>
              <a:rPr lang="tr-TR" sz="3600" b="1" dirty="0"/>
              <a:t>Çalışan </a:t>
            </a:r>
            <a:r>
              <a:rPr lang="tr-TR" sz="3600" b="1" dirty="0" smtClean="0"/>
              <a:t>temsilcisi</a:t>
            </a:r>
            <a:endParaRPr lang="tr-TR" sz="3600" dirty="0"/>
          </a:p>
        </p:txBody>
      </p:sp>
      <p:sp>
        <p:nvSpPr>
          <p:cNvPr id="3" name="İçerik Yer Tutucusu 2"/>
          <p:cNvSpPr>
            <a:spLocks noGrp="1"/>
          </p:cNvSpPr>
          <p:nvPr>
            <p:ph idx="1"/>
          </p:nvPr>
        </p:nvSpPr>
        <p:spPr>
          <a:xfrm>
            <a:off x="107504" y="1484784"/>
            <a:ext cx="9036496" cy="4389120"/>
          </a:xfrm>
        </p:spPr>
        <p:txBody>
          <a:bodyPr>
            <a:noAutofit/>
          </a:bodyPr>
          <a:lstStyle/>
          <a:p>
            <a:pPr marL="0" indent="0">
              <a:buNone/>
            </a:pPr>
            <a:r>
              <a:rPr lang="tr-TR" sz="2000" b="1" dirty="0" smtClean="0"/>
              <a:t>MADDE </a:t>
            </a:r>
            <a:r>
              <a:rPr lang="tr-TR" sz="2000" b="1" dirty="0"/>
              <a:t>20 – </a:t>
            </a:r>
            <a:endParaRPr lang="tr-TR" sz="2000" b="1" dirty="0" smtClean="0"/>
          </a:p>
          <a:p>
            <a:pPr marL="0" indent="0">
              <a:buNone/>
            </a:pPr>
            <a:r>
              <a:rPr lang="tr-TR" sz="2000" dirty="0" smtClean="0"/>
              <a:t>(</a:t>
            </a:r>
            <a:r>
              <a:rPr lang="tr-TR" sz="2000" dirty="0"/>
              <a:t>2) Birden fazla çalışan temsilcisinin bulunması durumunda baş temsilci, çalışan temsilcileri arasında yapılacak seçimle belirlenir.</a:t>
            </a:r>
          </a:p>
          <a:p>
            <a:pPr marL="0" indent="0">
              <a:buNone/>
            </a:pPr>
            <a:endParaRPr lang="tr-TR" sz="2000" dirty="0" smtClean="0"/>
          </a:p>
          <a:p>
            <a:pPr marL="0" indent="0">
              <a:buNone/>
            </a:pPr>
            <a:r>
              <a:rPr lang="tr-TR" sz="2000" dirty="0" smtClean="0"/>
              <a:t>(</a:t>
            </a:r>
            <a:r>
              <a:rPr lang="tr-TR" sz="2000" dirty="0"/>
              <a:t>3) Çalışan temsilcileri, tehlike kaynağının yok edilmesi veya tehlikeden kaynaklanan riskin azaltılması için, işverene öneride bulunma ve işverenden gerekli tedbirlerin alınmasını isteme hakkına sahiptir.</a:t>
            </a:r>
          </a:p>
          <a:p>
            <a:pPr marL="0" indent="0">
              <a:buNone/>
            </a:pPr>
            <a:endParaRPr lang="tr-TR" sz="2000" dirty="0" smtClean="0"/>
          </a:p>
          <a:p>
            <a:pPr marL="0" indent="0">
              <a:buNone/>
            </a:pPr>
            <a:r>
              <a:rPr lang="tr-TR" sz="2000" dirty="0" smtClean="0"/>
              <a:t>(</a:t>
            </a:r>
            <a:r>
              <a:rPr lang="tr-TR" sz="2000" dirty="0"/>
              <a:t>4) Görevlerini yürütmeleri nedeniyle, çalışan temsilcileri ve destek elemanlarının hakları kısıtlanamaz ve görevlerini yerine getirebilmeleri için işveren tarafından gerekli imkânlar sağlanır.</a:t>
            </a:r>
          </a:p>
          <a:p>
            <a:pPr marL="0" indent="0">
              <a:buNone/>
            </a:pPr>
            <a:endParaRPr lang="tr-TR" sz="2000" dirty="0" smtClean="0"/>
          </a:p>
          <a:p>
            <a:pPr marL="0" indent="0">
              <a:buNone/>
            </a:pPr>
            <a:r>
              <a:rPr lang="tr-TR" sz="2000" dirty="0" smtClean="0"/>
              <a:t>(</a:t>
            </a:r>
            <a:r>
              <a:rPr lang="tr-TR" sz="2000" dirty="0"/>
              <a:t>5) İşyerinde yetkili sendika bulunması hâlinde, işyeri sendika temsilcileri çalışan temsilcisi olarak da görev yapar.</a:t>
            </a:r>
          </a:p>
          <a:p>
            <a:pPr marL="0" indent="0">
              <a:buNone/>
            </a:pPr>
            <a:endParaRPr lang="tr-TR" sz="2000" dirty="0"/>
          </a:p>
        </p:txBody>
      </p:sp>
      <p:sp>
        <p:nvSpPr>
          <p:cNvPr id="4" name="Dikdörtgen 3"/>
          <p:cNvSpPr/>
          <p:nvPr/>
        </p:nvSpPr>
        <p:spPr>
          <a:xfrm>
            <a:off x="1547664" y="1484784"/>
            <a:ext cx="1800429" cy="369332"/>
          </a:xfrm>
          <a:prstGeom prst="rect">
            <a:avLst/>
          </a:prstGeom>
        </p:spPr>
        <p:txBody>
          <a:bodyPr wrap="none">
            <a:spAutoFit/>
          </a:bodyPr>
          <a:lstStyle/>
          <a:p>
            <a:r>
              <a:rPr lang="tr-TR" b="1" dirty="0"/>
              <a:t>(Y.T: </a:t>
            </a:r>
            <a:r>
              <a:rPr lang="tr-TR" b="1" dirty="0" smtClean="0"/>
              <a:t>01.01.2013 </a:t>
            </a:r>
            <a:r>
              <a:rPr lang="tr-TR" b="1" dirty="0"/>
              <a:t>)</a:t>
            </a:r>
          </a:p>
        </p:txBody>
      </p:sp>
    </p:spTree>
    <p:extLst>
      <p:ext uri="{BB962C8B-B14F-4D97-AF65-F5344CB8AC3E}">
        <p14:creationId xmlns:p14="http://schemas.microsoft.com/office/powerpoint/2010/main" val="3875236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2348880"/>
            <a:ext cx="8229600" cy="1143000"/>
          </a:xfrm>
        </p:spPr>
        <p:txBody>
          <a:bodyPr>
            <a:normAutofit fontScale="90000"/>
          </a:bodyPr>
          <a:lstStyle/>
          <a:p>
            <a:pPr algn="ctr"/>
            <a:r>
              <a:rPr lang="tr-TR" b="1" dirty="0"/>
              <a:t>ÜÇÜNCÜ BÖLÜM</a:t>
            </a:r>
            <a:r>
              <a:rPr lang="tr-TR" dirty="0"/>
              <a:t/>
            </a:r>
            <a:br>
              <a:rPr lang="tr-TR" dirty="0"/>
            </a:br>
            <a:r>
              <a:rPr lang="tr-TR" b="1" dirty="0"/>
              <a:t>Konsey, Kurul ve Koordinasyon</a:t>
            </a:r>
            <a:endParaRPr lang="tr-TR" dirty="0"/>
          </a:p>
        </p:txBody>
      </p:sp>
    </p:spTree>
    <p:extLst>
      <p:ext uri="{BB962C8B-B14F-4D97-AF65-F5344CB8AC3E}">
        <p14:creationId xmlns:p14="http://schemas.microsoft.com/office/powerpoint/2010/main" val="684600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116632"/>
            <a:ext cx="8229600" cy="1143000"/>
          </a:xfrm>
        </p:spPr>
        <p:txBody>
          <a:bodyPr>
            <a:noAutofit/>
          </a:bodyPr>
          <a:lstStyle/>
          <a:p>
            <a:r>
              <a:rPr lang="tr-TR" sz="3200" b="1" dirty="0"/>
              <a:t>Ulusal İş Sağlığı ve Güvenliği </a:t>
            </a:r>
            <a:r>
              <a:rPr lang="tr-TR" sz="3200" b="1" dirty="0" smtClean="0"/>
              <a:t>Konseyi</a:t>
            </a:r>
            <a:endParaRPr lang="tr-TR" sz="3200" dirty="0"/>
          </a:p>
        </p:txBody>
      </p:sp>
      <p:sp>
        <p:nvSpPr>
          <p:cNvPr id="3" name="İçerik Yer Tutucusu 2"/>
          <p:cNvSpPr>
            <a:spLocks noGrp="1"/>
          </p:cNvSpPr>
          <p:nvPr>
            <p:ph idx="1"/>
          </p:nvPr>
        </p:nvSpPr>
        <p:spPr>
          <a:xfrm>
            <a:off x="36512" y="1340768"/>
            <a:ext cx="9144000" cy="4389120"/>
          </a:xfrm>
        </p:spPr>
        <p:txBody>
          <a:bodyPr>
            <a:noAutofit/>
          </a:bodyPr>
          <a:lstStyle/>
          <a:p>
            <a:pPr marL="0" indent="0">
              <a:buNone/>
            </a:pPr>
            <a:r>
              <a:rPr lang="tr-TR" sz="2000" b="1" dirty="0" smtClean="0"/>
              <a:t>MADDE </a:t>
            </a:r>
            <a:r>
              <a:rPr lang="tr-TR" sz="2000" b="1" dirty="0"/>
              <a:t>21 – </a:t>
            </a:r>
            <a:endParaRPr lang="tr-TR" sz="2000" b="1" dirty="0" smtClean="0"/>
          </a:p>
          <a:p>
            <a:pPr marL="0" indent="0">
              <a:buNone/>
            </a:pPr>
            <a:r>
              <a:rPr lang="tr-TR" sz="2000" dirty="0" smtClean="0"/>
              <a:t>(</a:t>
            </a:r>
            <a:r>
              <a:rPr lang="tr-TR" sz="2000" dirty="0"/>
              <a:t>1) Ülke genelinde iş sağlığı ve güvenliği ile ilgili politika ve stratejilerin belirlenmesi için tavsiyelerde bulunmak üzere Konsey kurulmuştur.</a:t>
            </a:r>
          </a:p>
          <a:p>
            <a:pPr marL="0" indent="0">
              <a:buNone/>
            </a:pPr>
            <a:endParaRPr lang="tr-TR" sz="2000" dirty="0" smtClean="0"/>
          </a:p>
          <a:p>
            <a:pPr marL="0" indent="0">
              <a:buNone/>
            </a:pPr>
            <a:r>
              <a:rPr lang="tr-TR" sz="2000" dirty="0" smtClean="0"/>
              <a:t>(</a:t>
            </a:r>
            <a:r>
              <a:rPr lang="tr-TR" sz="2000" dirty="0"/>
              <a:t>2) Konsey, Bakanlık Müsteşarının başkanlığında aşağıda belirtilen üyelerden oluşur:</a:t>
            </a:r>
          </a:p>
          <a:p>
            <a:pPr marL="365760" lvl="1" indent="0">
              <a:buNone/>
            </a:pPr>
            <a:r>
              <a:rPr lang="tr-TR" sz="1600" dirty="0"/>
              <a:t>a) Bakanlık İş Sağlığı ve Güvenliği Genel Müdürü, Çalışma Genel Müdürü, İş Teftiş Kurulu Başkanı ve Sosyal Güvenlik Kurumu Başkanlığından bir genel müdür.</a:t>
            </a:r>
          </a:p>
          <a:p>
            <a:pPr marL="365760" lvl="1" indent="0">
              <a:buNone/>
            </a:pPr>
            <a:r>
              <a:rPr lang="tr-TR" sz="1600" dirty="0"/>
              <a:t>b) Bilim, Sanayi ve Teknoloji, Çevre ve Şehircilik, Enerji ve Tabii Kaynaklar, Gıda, Tarım ve Hayvancılık, Kalkınma, Millî Eğitim ile Sağlık bakanlıklarından ilgili birer genel müdür.</a:t>
            </a:r>
          </a:p>
          <a:p>
            <a:pPr marL="365760" lvl="1" indent="0">
              <a:buNone/>
            </a:pPr>
            <a:r>
              <a:rPr lang="tr-TR" sz="1600" dirty="0"/>
              <a:t>c) Yükseköğretim Kurulu Başkanlığından bir yürütme kurulu üyesi, Devlet Personel Başkanlığından bir başkan yardımcısı.</a:t>
            </a:r>
          </a:p>
          <a:p>
            <a:pPr marL="365760" lvl="1" indent="0">
              <a:buNone/>
            </a:pPr>
            <a:r>
              <a:rPr lang="tr-TR" sz="1600" dirty="0"/>
              <a:t>ç) İşveren, işçi ve kamu görevlileri sendikaları üst kuruluşlarının en fazla üyeye sahip ilk üçünden, Türkiye Odalar ve Borsalar Birliğinden, Türkiye Esnaf ve Sanatkârları Konfederasyonundan, Türk Tabipleri Birliğinden, Türk Mühendis ve Mimar Odaları Birliğinden ve Türkiye Ziraat Odaları Birliğinden konuyla ilgili veya görevli birer yönetim kurulu üyesi.</a:t>
            </a:r>
          </a:p>
          <a:p>
            <a:pPr marL="365760" lvl="1" indent="0">
              <a:buNone/>
            </a:pPr>
            <a:r>
              <a:rPr lang="tr-TR" sz="1600" dirty="0"/>
              <a:t>d) İhtiyaç duyulması hâlinde İş Sağlığı ve Güvenliği Genel Müdürünün teklifi ve Konseyin kararı ile belirlenen, iş sağlığı ve güvenliği konusunda faaliyet gösteren kurum veya kuruluşlardan en fazla iki temsilci</a:t>
            </a:r>
            <a:r>
              <a:rPr lang="tr-TR" sz="1600" dirty="0" smtClean="0"/>
              <a:t>.</a:t>
            </a:r>
            <a:endParaRPr lang="tr-TR" sz="2000" dirty="0"/>
          </a:p>
        </p:txBody>
      </p:sp>
      <p:sp>
        <p:nvSpPr>
          <p:cNvPr id="4" name="Dikdörtgen 3"/>
          <p:cNvSpPr/>
          <p:nvPr/>
        </p:nvSpPr>
        <p:spPr>
          <a:xfrm>
            <a:off x="1475656" y="1340768"/>
            <a:ext cx="1800429" cy="369332"/>
          </a:xfrm>
          <a:prstGeom prst="rect">
            <a:avLst/>
          </a:prstGeom>
        </p:spPr>
        <p:txBody>
          <a:bodyPr wrap="none">
            <a:spAutoFit/>
          </a:bodyPr>
          <a:lstStyle/>
          <a:p>
            <a:r>
              <a:rPr lang="tr-TR" b="1" dirty="0"/>
              <a:t>(Y.T: </a:t>
            </a:r>
            <a:r>
              <a:rPr lang="tr-TR" b="1" dirty="0" smtClean="0"/>
              <a:t>01.01.2013 </a:t>
            </a:r>
            <a:r>
              <a:rPr lang="tr-TR" b="1" dirty="0"/>
              <a:t>)</a:t>
            </a:r>
          </a:p>
        </p:txBody>
      </p:sp>
    </p:spTree>
    <p:extLst>
      <p:ext uri="{BB962C8B-B14F-4D97-AF65-F5344CB8AC3E}">
        <p14:creationId xmlns:p14="http://schemas.microsoft.com/office/powerpoint/2010/main" val="2839336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332656"/>
            <a:ext cx="8229600" cy="1143000"/>
          </a:xfrm>
        </p:spPr>
        <p:txBody>
          <a:bodyPr>
            <a:noAutofit/>
          </a:bodyPr>
          <a:lstStyle/>
          <a:p>
            <a:r>
              <a:rPr lang="tr-TR" sz="3200" b="1" dirty="0"/>
              <a:t>Ulusal İş Sağlığı ve Güvenliği </a:t>
            </a:r>
            <a:r>
              <a:rPr lang="tr-TR" sz="3200" b="1" dirty="0" smtClean="0"/>
              <a:t>Konseyi</a:t>
            </a:r>
            <a:endParaRPr lang="tr-TR" sz="3200" dirty="0"/>
          </a:p>
        </p:txBody>
      </p:sp>
      <p:sp>
        <p:nvSpPr>
          <p:cNvPr id="3" name="İçerik Yer Tutucusu 2"/>
          <p:cNvSpPr>
            <a:spLocks noGrp="1"/>
          </p:cNvSpPr>
          <p:nvPr>
            <p:ph idx="1"/>
          </p:nvPr>
        </p:nvSpPr>
        <p:spPr>
          <a:xfrm>
            <a:off x="215008" y="1700808"/>
            <a:ext cx="8928992" cy="4389120"/>
          </a:xfrm>
        </p:spPr>
        <p:txBody>
          <a:bodyPr>
            <a:noAutofit/>
          </a:bodyPr>
          <a:lstStyle/>
          <a:p>
            <a:pPr marL="0" indent="0">
              <a:buNone/>
            </a:pPr>
            <a:r>
              <a:rPr lang="tr-TR" sz="2000" b="1" dirty="0" smtClean="0"/>
              <a:t>MADDE </a:t>
            </a:r>
            <a:r>
              <a:rPr lang="tr-TR" sz="2000" b="1" dirty="0"/>
              <a:t>21 – </a:t>
            </a:r>
            <a:endParaRPr lang="tr-TR" sz="2000" b="1" dirty="0" smtClean="0"/>
          </a:p>
          <a:p>
            <a:pPr marL="0" indent="0">
              <a:buNone/>
            </a:pPr>
            <a:r>
              <a:rPr lang="tr-TR" sz="2000" dirty="0" smtClean="0"/>
              <a:t>(</a:t>
            </a:r>
            <a:r>
              <a:rPr lang="tr-TR" sz="2000" dirty="0"/>
              <a:t>3) İkinci fıkranın (d) bendi kapsamında belirlenen Konsey üyeleri, iki yıl için seçilir ve üst üste iki olağan toplantıya katılmaz ise ilgili kurum veya kuruluşun üyeliği sona erer.</a:t>
            </a:r>
          </a:p>
          <a:p>
            <a:pPr marL="0" indent="0">
              <a:buNone/>
            </a:pPr>
            <a:endParaRPr lang="tr-TR" sz="2000" dirty="0" smtClean="0"/>
          </a:p>
          <a:p>
            <a:pPr marL="0" indent="0">
              <a:buNone/>
            </a:pPr>
            <a:r>
              <a:rPr lang="tr-TR" sz="2000" dirty="0" smtClean="0"/>
              <a:t>(</a:t>
            </a:r>
            <a:r>
              <a:rPr lang="tr-TR" sz="2000" dirty="0"/>
              <a:t>4) Konseyin sekretaryası, İş Sağlığı ve Güvenliği Genel Müdürlüğünce yürütülür.</a:t>
            </a:r>
          </a:p>
          <a:p>
            <a:pPr marL="0" indent="0">
              <a:buNone/>
            </a:pPr>
            <a:endParaRPr lang="tr-TR" sz="2000" dirty="0" smtClean="0"/>
          </a:p>
          <a:p>
            <a:pPr marL="0" indent="0">
              <a:buNone/>
            </a:pPr>
            <a:r>
              <a:rPr lang="tr-TR" sz="2000" dirty="0" smtClean="0"/>
              <a:t>(</a:t>
            </a:r>
            <a:r>
              <a:rPr lang="tr-TR" sz="2000" dirty="0"/>
              <a:t>5) Konsey, toplantıya katılanların salt çoğunluğu ile karar verir. Oyların eşitliği hâlinde başkanın oyu kararı belirler. Çekimser oy kullanılamaz.</a:t>
            </a:r>
          </a:p>
          <a:p>
            <a:pPr marL="0" indent="0">
              <a:buNone/>
            </a:pPr>
            <a:endParaRPr lang="tr-TR" sz="2000" dirty="0" smtClean="0"/>
          </a:p>
          <a:p>
            <a:pPr marL="0" indent="0">
              <a:buNone/>
            </a:pPr>
            <a:r>
              <a:rPr lang="tr-TR" sz="2000" dirty="0" smtClean="0"/>
              <a:t>(</a:t>
            </a:r>
            <a:r>
              <a:rPr lang="tr-TR" sz="2000" dirty="0"/>
              <a:t>6) Konsey yılda iki defa olağan toplanır. Başkanın veya üyelerin üçte birinin teklifi ile olağanüstü olarak da toplanabilir.</a:t>
            </a:r>
          </a:p>
          <a:p>
            <a:pPr marL="0" indent="0">
              <a:buNone/>
            </a:pPr>
            <a:endParaRPr lang="tr-TR" sz="2000" dirty="0" smtClean="0"/>
          </a:p>
          <a:p>
            <a:pPr marL="0" indent="0">
              <a:buNone/>
            </a:pPr>
            <a:r>
              <a:rPr lang="tr-TR" sz="2000" dirty="0" smtClean="0"/>
              <a:t>(</a:t>
            </a:r>
            <a:r>
              <a:rPr lang="tr-TR" sz="2000" dirty="0"/>
              <a:t>7) Konseyin çalışma usul ve esasları Bakanlık tarafından belirlenir.</a:t>
            </a:r>
          </a:p>
          <a:p>
            <a:pPr marL="0" indent="0">
              <a:buNone/>
            </a:pPr>
            <a:endParaRPr lang="tr-TR" sz="2000" dirty="0"/>
          </a:p>
        </p:txBody>
      </p:sp>
      <p:sp>
        <p:nvSpPr>
          <p:cNvPr id="4" name="Dikdörtgen 3"/>
          <p:cNvSpPr/>
          <p:nvPr/>
        </p:nvSpPr>
        <p:spPr>
          <a:xfrm>
            <a:off x="1631504" y="1685941"/>
            <a:ext cx="1800429" cy="369332"/>
          </a:xfrm>
          <a:prstGeom prst="rect">
            <a:avLst/>
          </a:prstGeom>
        </p:spPr>
        <p:txBody>
          <a:bodyPr wrap="none">
            <a:spAutoFit/>
          </a:bodyPr>
          <a:lstStyle/>
          <a:p>
            <a:r>
              <a:rPr lang="tr-TR" b="1" dirty="0"/>
              <a:t>(Y.T: </a:t>
            </a:r>
            <a:r>
              <a:rPr lang="tr-TR" b="1" dirty="0" smtClean="0"/>
              <a:t>01.01.2013 </a:t>
            </a:r>
            <a:r>
              <a:rPr lang="tr-TR" b="1" dirty="0"/>
              <a:t>)</a:t>
            </a:r>
          </a:p>
        </p:txBody>
      </p:sp>
    </p:spTree>
    <p:extLst>
      <p:ext uri="{BB962C8B-B14F-4D97-AF65-F5344CB8AC3E}">
        <p14:creationId xmlns:p14="http://schemas.microsoft.com/office/powerpoint/2010/main" val="4266246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1196752"/>
            <a:ext cx="8229600" cy="1143000"/>
          </a:xfrm>
        </p:spPr>
        <p:txBody>
          <a:bodyPr>
            <a:normAutofit fontScale="90000"/>
          </a:bodyPr>
          <a:lstStyle/>
          <a:p>
            <a:r>
              <a:rPr lang="tr-TR" b="1" dirty="0"/>
              <a:t>Tanımlar</a:t>
            </a:r>
            <a:r>
              <a:rPr lang="tr-TR" dirty="0"/>
              <a:t/>
            </a:r>
            <a:br>
              <a:rPr lang="tr-TR" dirty="0"/>
            </a:br>
            <a:endParaRPr lang="tr-TR" dirty="0"/>
          </a:p>
        </p:txBody>
      </p:sp>
      <p:sp>
        <p:nvSpPr>
          <p:cNvPr id="3" name="İçerik Yer Tutucusu 2"/>
          <p:cNvSpPr>
            <a:spLocks noGrp="1"/>
          </p:cNvSpPr>
          <p:nvPr>
            <p:ph idx="1"/>
          </p:nvPr>
        </p:nvSpPr>
        <p:spPr>
          <a:xfrm>
            <a:off x="395536" y="2204864"/>
            <a:ext cx="8352928" cy="1656184"/>
          </a:xfrm>
        </p:spPr>
        <p:txBody>
          <a:bodyPr>
            <a:normAutofit lnSpcReduction="10000"/>
          </a:bodyPr>
          <a:lstStyle/>
          <a:p>
            <a:pPr marL="0" indent="0">
              <a:buNone/>
            </a:pPr>
            <a:r>
              <a:rPr lang="tr-TR" dirty="0">
                <a:solidFill>
                  <a:schemeClr val="accent1">
                    <a:lumMod val="75000"/>
                  </a:schemeClr>
                </a:solidFill>
              </a:rPr>
              <a:t>c) Çalışan temsilcisi: </a:t>
            </a:r>
            <a:endParaRPr lang="tr-TR" dirty="0" smtClean="0">
              <a:solidFill>
                <a:schemeClr val="accent1">
                  <a:lumMod val="75000"/>
                </a:schemeClr>
              </a:solidFill>
            </a:endParaRPr>
          </a:p>
          <a:p>
            <a:pPr marL="0" indent="0">
              <a:buNone/>
            </a:pPr>
            <a:r>
              <a:rPr lang="tr-TR" dirty="0" smtClean="0"/>
              <a:t>İş </a:t>
            </a:r>
            <a:r>
              <a:rPr lang="tr-TR" dirty="0"/>
              <a:t>sağlığı ve güvenliği ile ilgili çalışmalara katılma, çalışmaları izleme, tedbir alınmasını isteme, tekliflerde bulunma ve benzeri konularda çalışanları temsil etmeye yetkili çalışanı,</a:t>
            </a:r>
          </a:p>
          <a:p>
            <a:pPr marL="0" indent="0">
              <a:buNone/>
            </a:pPr>
            <a:endParaRPr lang="tr-TR" dirty="0"/>
          </a:p>
        </p:txBody>
      </p:sp>
      <p:pic>
        <p:nvPicPr>
          <p:cNvPr id="4098" name="Picture 2" descr="http://egeweb2.ege.edu.tr/gencgirisimciler/images/li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861048"/>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070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88640"/>
            <a:ext cx="8229600" cy="1143000"/>
          </a:xfrm>
        </p:spPr>
        <p:txBody>
          <a:bodyPr>
            <a:normAutofit/>
          </a:bodyPr>
          <a:lstStyle/>
          <a:p>
            <a:r>
              <a:rPr lang="tr-TR" sz="3200" b="1" dirty="0"/>
              <a:t>İş sağlığı ve güvenliği </a:t>
            </a:r>
            <a:r>
              <a:rPr lang="tr-TR" sz="3200" b="1" dirty="0" smtClean="0"/>
              <a:t>kurulu</a:t>
            </a:r>
            <a:endParaRPr lang="tr-TR" sz="3200" dirty="0"/>
          </a:p>
        </p:txBody>
      </p:sp>
      <p:sp>
        <p:nvSpPr>
          <p:cNvPr id="3" name="İçerik Yer Tutucusu 2"/>
          <p:cNvSpPr>
            <a:spLocks noGrp="1"/>
          </p:cNvSpPr>
          <p:nvPr>
            <p:ph idx="1"/>
          </p:nvPr>
        </p:nvSpPr>
        <p:spPr>
          <a:xfrm>
            <a:off x="23378" y="1412776"/>
            <a:ext cx="8964488" cy="2880320"/>
          </a:xfrm>
        </p:spPr>
        <p:txBody>
          <a:bodyPr>
            <a:normAutofit/>
          </a:bodyPr>
          <a:lstStyle/>
          <a:p>
            <a:pPr marL="0" indent="0">
              <a:buNone/>
            </a:pPr>
            <a:r>
              <a:rPr lang="tr-TR" b="1" dirty="0" smtClean="0"/>
              <a:t>MADDE </a:t>
            </a:r>
            <a:r>
              <a:rPr lang="tr-TR" b="1" dirty="0"/>
              <a:t>22 – </a:t>
            </a:r>
            <a:endParaRPr lang="tr-TR" b="1" dirty="0" smtClean="0"/>
          </a:p>
          <a:p>
            <a:pPr marL="0" indent="0">
              <a:buNone/>
            </a:pPr>
            <a:r>
              <a:rPr lang="tr-TR" dirty="0" smtClean="0"/>
              <a:t>(</a:t>
            </a:r>
            <a:r>
              <a:rPr lang="tr-TR" dirty="0"/>
              <a:t>1) Elli ve daha fazla çalışanın bulunduğu ve altı aydan fazla süren sürekli işlerin yapıldığı işyerlerinde işveren, iş sağlığı ve güvenliği ile ilgili çalışmalarda bulunmak üzere kurul oluşturur. İşveren, iş sağlığı ve güvenliği mevzuatına uygun kurul kararlarını uygular.</a:t>
            </a:r>
          </a:p>
          <a:p>
            <a:pPr marL="0" indent="0">
              <a:buNone/>
            </a:pPr>
            <a:endParaRPr lang="tr-TR" dirty="0" smtClean="0"/>
          </a:p>
        </p:txBody>
      </p:sp>
      <p:sp>
        <p:nvSpPr>
          <p:cNvPr id="4" name="Dikdörtgen 3"/>
          <p:cNvSpPr/>
          <p:nvPr/>
        </p:nvSpPr>
        <p:spPr>
          <a:xfrm>
            <a:off x="1907704" y="1537363"/>
            <a:ext cx="1800429" cy="369332"/>
          </a:xfrm>
          <a:prstGeom prst="rect">
            <a:avLst/>
          </a:prstGeom>
        </p:spPr>
        <p:txBody>
          <a:bodyPr wrap="none">
            <a:spAutoFit/>
          </a:bodyPr>
          <a:lstStyle/>
          <a:p>
            <a:r>
              <a:rPr lang="tr-TR" b="1" dirty="0"/>
              <a:t>(Y.T: </a:t>
            </a:r>
            <a:r>
              <a:rPr lang="tr-TR" b="1" dirty="0" smtClean="0"/>
              <a:t>01.01.2013 </a:t>
            </a:r>
            <a:r>
              <a:rPr lang="tr-TR" b="1" dirty="0"/>
              <a:t>)</a:t>
            </a:r>
          </a:p>
        </p:txBody>
      </p:sp>
    </p:spTree>
    <p:extLst>
      <p:ext uri="{BB962C8B-B14F-4D97-AF65-F5344CB8AC3E}">
        <p14:creationId xmlns:p14="http://schemas.microsoft.com/office/powerpoint/2010/main" val="2525419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16632"/>
            <a:ext cx="8229600" cy="1143000"/>
          </a:xfrm>
        </p:spPr>
        <p:txBody>
          <a:bodyPr>
            <a:noAutofit/>
          </a:bodyPr>
          <a:lstStyle/>
          <a:p>
            <a:r>
              <a:rPr lang="tr-TR" sz="3600" b="1" dirty="0"/>
              <a:t>İş sağlığı ve güvenliğinin </a:t>
            </a:r>
            <a:r>
              <a:rPr lang="tr-TR" sz="3600" b="1" dirty="0" smtClean="0"/>
              <a:t>koordinasyonu</a:t>
            </a:r>
            <a:endParaRPr lang="tr-TR" sz="3600" dirty="0"/>
          </a:p>
        </p:txBody>
      </p:sp>
      <p:sp>
        <p:nvSpPr>
          <p:cNvPr id="3" name="İçerik Yer Tutucusu 2"/>
          <p:cNvSpPr>
            <a:spLocks noGrp="1"/>
          </p:cNvSpPr>
          <p:nvPr>
            <p:ph idx="1"/>
          </p:nvPr>
        </p:nvSpPr>
        <p:spPr>
          <a:xfrm>
            <a:off x="179512" y="1628800"/>
            <a:ext cx="8856984" cy="4389120"/>
          </a:xfrm>
        </p:spPr>
        <p:txBody>
          <a:bodyPr>
            <a:normAutofit/>
          </a:bodyPr>
          <a:lstStyle/>
          <a:p>
            <a:pPr marL="0" indent="0">
              <a:buNone/>
            </a:pPr>
            <a:r>
              <a:rPr lang="tr-TR" sz="2000" b="1" dirty="0" smtClean="0"/>
              <a:t>MADDE </a:t>
            </a:r>
            <a:r>
              <a:rPr lang="tr-TR" sz="2000" b="1" dirty="0"/>
              <a:t>23 – </a:t>
            </a:r>
            <a:endParaRPr lang="tr-TR" sz="2000" b="1" dirty="0" smtClean="0"/>
          </a:p>
          <a:p>
            <a:pPr marL="0" indent="0">
              <a:buNone/>
            </a:pPr>
            <a:r>
              <a:rPr lang="tr-TR" sz="2000" dirty="0" smtClean="0"/>
              <a:t>(</a:t>
            </a:r>
            <a:r>
              <a:rPr lang="tr-TR" sz="2000" dirty="0"/>
              <a:t>1) Aynı çalışma alanını birden fazla işverenin paylaşması durumunda işverenler; iş hijyeni ile iş sağlığı ve güvenliği önlemlerinin uygulanmasında iş birliği yapar, yapılan işin yapısı göz önüne alınarak mesleki risklerin önlenmesi ve bu risklerden </a:t>
            </a:r>
            <a:r>
              <a:rPr lang="tr-TR" sz="2000" dirty="0" smtClean="0"/>
              <a:t>korunulması çalışmalarını </a:t>
            </a:r>
            <a:r>
              <a:rPr lang="tr-TR" sz="2000" dirty="0"/>
              <a:t>koordinasyon içinde yapar, birbirlerini ve çalışan temsilcilerini bu riskler konusunda bilgilendirir.</a:t>
            </a:r>
          </a:p>
          <a:p>
            <a:pPr marL="0" indent="0">
              <a:buNone/>
            </a:pPr>
            <a:endParaRPr lang="tr-TR" sz="2000" dirty="0" smtClean="0"/>
          </a:p>
          <a:p>
            <a:pPr marL="0" indent="0">
              <a:buNone/>
            </a:pPr>
            <a:r>
              <a:rPr lang="tr-TR" sz="2000" dirty="0" smtClean="0"/>
              <a:t>(</a:t>
            </a:r>
            <a:r>
              <a:rPr lang="tr-TR" sz="2000" dirty="0"/>
              <a:t>2) Birden fazla işyerinin bulunduğu iş merkezleri, iş hanları, </a:t>
            </a:r>
            <a:r>
              <a:rPr lang="tr-TR" sz="2000" b="1" dirty="0"/>
              <a:t>sanayi bölgeleri </a:t>
            </a:r>
            <a:r>
              <a:rPr lang="tr-TR" sz="2000" dirty="0"/>
              <a:t>veya siteleri gibi yerlerde, iş sağlığı ve güvenliği konusundaki koordinasyon yönetim tarafından sağlanır. Yönetim, işyerlerinde iş sağlığı ve güvenliği yönünden diğer işyerlerini etkileyecek tehlikeler hususunda gerekli tedbirleri almaları için işverenleri uyarır. Bu uyarılara uymayan işverenleri Bakanlığa bildirir.</a:t>
            </a:r>
          </a:p>
        </p:txBody>
      </p:sp>
      <p:sp>
        <p:nvSpPr>
          <p:cNvPr id="4" name="Dikdörtgen 3"/>
          <p:cNvSpPr/>
          <p:nvPr/>
        </p:nvSpPr>
        <p:spPr>
          <a:xfrm>
            <a:off x="1647145" y="1619508"/>
            <a:ext cx="1800429" cy="369332"/>
          </a:xfrm>
          <a:prstGeom prst="rect">
            <a:avLst/>
          </a:prstGeom>
        </p:spPr>
        <p:txBody>
          <a:bodyPr wrap="none">
            <a:spAutoFit/>
          </a:bodyPr>
          <a:lstStyle/>
          <a:p>
            <a:r>
              <a:rPr lang="tr-TR" b="1" dirty="0"/>
              <a:t>(Y.T: </a:t>
            </a:r>
            <a:r>
              <a:rPr lang="tr-TR" b="1" dirty="0" smtClean="0"/>
              <a:t>01.01.2013 </a:t>
            </a:r>
            <a:r>
              <a:rPr lang="tr-TR" b="1" dirty="0"/>
              <a:t>)</a:t>
            </a:r>
          </a:p>
        </p:txBody>
      </p:sp>
    </p:spTree>
    <p:extLst>
      <p:ext uri="{BB962C8B-B14F-4D97-AF65-F5344CB8AC3E}">
        <p14:creationId xmlns:p14="http://schemas.microsoft.com/office/powerpoint/2010/main" val="1610725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2348880"/>
            <a:ext cx="8229600" cy="1143000"/>
          </a:xfrm>
        </p:spPr>
        <p:txBody>
          <a:bodyPr>
            <a:normAutofit fontScale="90000"/>
          </a:bodyPr>
          <a:lstStyle/>
          <a:p>
            <a:pPr algn="ctr"/>
            <a:r>
              <a:rPr lang="tr-TR" b="1" dirty="0"/>
              <a:t>DÖRDÜNCÜ BÖLÜM</a:t>
            </a:r>
            <a:r>
              <a:rPr lang="tr-TR" dirty="0"/>
              <a:t/>
            </a:r>
            <a:br>
              <a:rPr lang="tr-TR" dirty="0"/>
            </a:br>
            <a:r>
              <a:rPr lang="tr-TR" b="1" dirty="0"/>
              <a:t>Teftiş ve İdari Yaptırımlar</a:t>
            </a:r>
            <a:endParaRPr lang="tr-TR" dirty="0"/>
          </a:p>
        </p:txBody>
      </p:sp>
    </p:spTree>
    <p:extLst>
      <p:ext uri="{BB962C8B-B14F-4D97-AF65-F5344CB8AC3E}">
        <p14:creationId xmlns:p14="http://schemas.microsoft.com/office/powerpoint/2010/main" val="1230664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73832"/>
            <a:ext cx="8686800" cy="1143000"/>
          </a:xfrm>
        </p:spPr>
        <p:txBody>
          <a:bodyPr>
            <a:noAutofit/>
          </a:bodyPr>
          <a:lstStyle/>
          <a:p>
            <a:pPr algn="ctr"/>
            <a:r>
              <a:rPr lang="tr-TR" sz="2800" b="1" dirty="0"/>
              <a:t>Teftiş, inceleme, araştırma, müfettişin yetki, yükümlülük ve sorumluluğu</a:t>
            </a:r>
            <a:r>
              <a:rPr lang="tr-TR" sz="2800" dirty="0"/>
              <a:t/>
            </a:r>
            <a:br>
              <a:rPr lang="tr-TR" sz="2800" dirty="0"/>
            </a:br>
            <a:endParaRPr lang="tr-TR" sz="2800" dirty="0"/>
          </a:p>
        </p:txBody>
      </p:sp>
      <p:sp>
        <p:nvSpPr>
          <p:cNvPr id="3" name="İçerik Yer Tutucusu 2"/>
          <p:cNvSpPr>
            <a:spLocks noGrp="1"/>
          </p:cNvSpPr>
          <p:nvPr>
            <p:ph idx="1"/>
          </p:nvPr>
        </p:nvSpPr>
        <p:spPr>
          <a:xfrm>
            <a:off x="181147" y="1340768"/>
            <a:ext cx="8928992" cy="4389120"/>
          </a:xfrm>
        </p:spPr>
        <p:txBody>
          <a:bodyPr>
            <a:noAutofit/>
          </a:bodyPr>
          <a:lstStyle/>
          <a:p>
            <a:pPr marL="0" indent="0">
              <a:buNone/>
            </a:pPr>
            <a:r>
              <a:rPr lang="tr-TR" sz="2000" b="1" dirty="0" smtClean="0"/>
              <a:t>MADDE </a:t>
            </a:r>
            <a:r>
              <a:rPr lang="tr-TR" sz="2000" b="1" dirty="0"/>
              <a:t>24 – </a:t>
            </a:r>
            <a:endParaRPr lang="tr-TR" sz="2000" b="1" dirty="0" smtClean="0"/>
          </a:p>
          <a:p>
            <a:pPr marL="0" indent="0">
              <a:buNone/>
            </a:pPr>
            <a:r>
              <a:rPr lang="tr-TR" sz="2000" dirty="0" smtClean="0"/>
              <a:t>(</a:t>
            </a:r>
            <a:r>
              <a:rPr lang="tr-TR" sz="2000" dirty="0"/>
              <a:t>1) Bu Kanun hükümlerinin uygulanmasının izlenmesi ve teftişi, iş sağlığı ve güvenliği yönünden teftiş yapmaya yetkili Bakanlık iş müfettişlerince yapılır. Bu Kanun kapsamında yapılacak teftiş ve incelemelerde, 4857 sayılı Kanunun 92, 93, 96, 97 ve 107 </a:t>
            </a:r>
            <a:r>
              <a:rPr lang="tr-TR" sz="2000" dirty="0" err="1"/>
              <a:t>nci</a:t>
            </a:r>
            <a:r>
              <a:rPr lang="tr-TR" sz="2000" dirty="0"/>
              <a:t> maddeleri uygulanır.</a:t>
            </a:r>
          </a:p>
          <a:p>
            <a:pPr marL="0" indent="0">
              <a:buNone/>
            </a:pPr>
            <a:endParaRPr lang="tr-TR" sz="2000" dirty="0" smtClean="0"/>
          </a:p>
          <a:p>
            <a:pPr marL="0" indent="0">
              <a:buNone/>
            </a:pPr>
            <a:r>
              <a:rPr lang="tr-TR" sz="2000" dirty="0" smtClean="0"/>
              <a:t>(</a:t>
            </a:r>
            <a:r>
              <a:rPr lang="tr-TR" sz="2000" dirty="0"/>
              <a:t>2) Bakanlık, işyerlerinde iş sağlığı ve güvenliği konularında ölçüm, inceleme ve araştırma yapmaya, bu amaçla numune almaya ve eğitim kurumları ile ortak sağlık ve güvenlik birimlerinde kontrol ve denetim yapmaya yetkilidir. Bu konularda yetkilendirilenler mümkün olduğu kadar işi aksatmamak, işverenin ve işyerinin meslek sırları ile gördükleri ve öğrendikleri hususları tamamen gizli tutmakla yükümlüdür. Kontrol ve denetimin usul ve esasları Bakanlıkça düzenlenir.</a:t>
            </a:r>
          </a:p>
          <a:p>
            <a:pPr marL="0" indent="0">
              <a:buNone/>
            </a:pPr>
            <a:endParaRPr lang="tr-TR" sz="2000" dirty="0" smtClean="0"/>
          </a:p>
          <a:p>
            <a:pPr marL="0" indent="0">
              <a:buNone/>
            </a:pPr>
            <a:r>
              <a:rPr lang="tr-TR" sz="2000" dirty="0" smtClean="0"/>
              <a:t>(</a:t>
            </a:r>
            <a:r>
              <a:rPr lang="tr-TR" sz="2000" dirty="0"/>
              <a:t>3) Askeri işyerleriyle yurt güvenliği için gerekli maddeler üretilen işyerlerinin denetim ve teftişi konusu ve sonuçlarına ait işlemler, Millî Savunma Bakanlığı ve Bakanlıkça birlikte hazırlanacak yönetmeliğe göre yürütülür.</a:t>
            </a:r>
          </a:p>
          <a:p>
            <a:pPr marL="0" indent="0">
              <a:buNone/>
            </a:pPr>
            <a:endParaRPr lang="tr-TR" sz="2000" dirty="0"/>
          </a:p>
        </p:txBody>
      </p:sp>
      <p:sp>
        <p:nvSpPr>
          <p:cNvPr id="4" name="Dikdörtgen 3"/>
          <p:cNvSpPr/>
          <p:nvPr/>
        </p:nvSpPr>
        <p:spPr>
          <a:xfrm>
            <a:off x="1630377" y="1340768"/>
            <a:ext cx="1800429" cy="369332"/>
          </a:xfrm>
          <a:prstGeom prst="rect">
            <a:avLst/>
          </a:prstGeom>
        </p:spPr>
        <p:txBody>
          <a:bodyPr wrap="none">
            <a:spAutoFit/>
          </a:bodyPr>
          <a:lstStyle/>
          <a:p>
            <a:r>
              <a:rPr lang="tr-TR" b="1" dirty="0"/>
              <a:t>(Y.T: </a:t>
            </a:r>
            <a:r>
              <a:rPr lang="tr-TR" b="1" dirty="0" smtClean="0"/>
              <a:t>01.01.2013 </a:t>
            </a:r>
            <a:r>
              <a:rPr lang="tr-TR" b="1" dirty="0"/>
              <a:t>)</a:t>
            </a:r>
          </a:p>
        </p:txBody>
      </p:sp>
    </p:spTree>
    <p:extLst>
      <p:ext uri="{BB962C8B-B14F-4D97-AF65-F5344CB8AC3E}">
        <p14:creationId xmlns:p14="http://schemas.microsoft.com/office/powerpoint/2010/main" val="610213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404664"/>
            <a:ext cx="8229600" cy="1143000"/>
          </a:xfrm>
        </p:spPr>
        <p:txBody>
          <a:bodyPr>
            <a:normAutofit/>
          </a:bodyPr>
          <a:lstStyle/>
          <a:p>
            <a:r>
              <a:rPr lang="tr-TR" sz="3600" b="1" dirty="0"/>
              <a:t>İşin </a:t>
            </a:r>
            <a:r>
              <a:rPr lang="tr-TR" sz="3600" b="1" dirty="0" smtClean="0"/>
              <a:t>durdurulması</a:t>
            </a:r>
            <a:endParaRPr lang="tr-TR" sz="3600" dirty="0"/>
          </a:p>
        </p:txBody>
      </p:sp>
      <p:sp>
        <p:nvSpPr>
          <p:cNvPr id="3" name="İçerik Yer Tutucusu 2"/>
          <p:cNvSpPr>
            <a:spLocks noGrp="1"/>
          </p:cNvSpPr>
          <p:nvPr>
            <p:ph idx="1"/>
          </p:nvPr>
        </p:nvSpPr>
        <p:spPr>
          <a:xfrm>
            <a:off x="0" y="1935480"/>
            <a:ext cx="9144000" cy="3509744"/>
          </a:xfrm>
        </p:spPr>
        <p:txBody>
          <a:bodyPr>
            <a:noAutofit/>
          </a:bodyPr>
          <a:lstStyle/>
          <a:p>
            <a:pPr marL="0" indent="0">
              <a:buNone/>
            </a:pPr>
            <a:r>
              <a:rPr lang="tr-TR" sz="2000" b="1" dirty="0" smtClean="0"/>
              <a:t>MADDE </a:t>
            </a:r>
            <a:r>
              <a:rPr lang="tr-TR" sz="2000" b="1" dirty="0"/>
              <a:t>25 – </a:t>
            </a:r>
            <a:endParaRPr lang="tr-TR" sz="2000" b="1" dirty="0" smtClean="0"/>
          </a:p>
          <a:p>
            <a:pPr marL="0" indent="0">
              <a:buNone/>
            </a:pPr>
            <a:r>
              <a:rPr lang="tr-TR" sz="2000" dirty="0" smtClean="0"/>
              <a:t>(1) İşyerindeki </a:t>
            </a:r>
            <a:r>
              <a:rPr lang="tr-TR" sz="2000" dirty="0"/>
              <a:t>bina ve eklentilerde, çalışma yöntem ve şekillerinde veya iş </a:t>
            </a:r>
            <a:r>
              <a:rPr lang="tr-TR" sz="2000" dirty="0" smtClean="0"/>
              <a:t>ekipmanlarında çalışanlar </a:t>
            </a:r>
            <a:r>
              <a:rPr lang="tr-TR" sz="2000" dirty="0"/>
              <a:t>için hayati tehlike oluşturan bir husus tespit edildiğinde; bu tehlike giderilinceye kadar, hayati tehlikenin niteliği ve bu tehlikeden doğabilecek riskin etkileyebileceği alan ile çalışanlar dikkate alınarak, işyerinin bir bölümünde veya tamamında iş durdurulur. </a:t>
            </a:r>
            <a:endParaRPr lang="tr-TR" sz="2000" dirty="0" smtClean="0"/>
          </a:p>
          <a:p>
            <a:pPr marL="0" indent="0">
              <a:buNone/>
            </a:pPr>
            <a:endParaRPr lang="tr-TR" sz="2000" dirty="0" smtClean="0"/>
          </a:p>
          <a:p>
            <a:pPr marL="0" indent="0">
              <a:buNone/>
            </a:pPr>
            <a:r>
              <a:rPr lang="tr-TR" sz="2000" b="1" i="1" dirty="0" smtClean="0"/>
              <a:t>Ayrıca </a:t>
            </a:r>
            <a:r>
              <a:rPr lang="tr-TR" sz="2000" b="1" i="1" dirty="0"/>
              <a:t>çok tehlikeli sınıfta yer alan maden, metal ve yapı işleri ile tehlikeli kimyasallarla çalışılan işlerin yapıldığı veya büyük endüstriyel kazaların olabileceği işyerlerinde, risk değerlendirmesi yapılmamış olması durumunda iş durdurulur.</a:t>
            </a:r>
          </a:p>
          <a:p>
            <a:pPr marL="0" indent="0">
              <a:buNone/>
            </a:pPr>
            <a:endParaRPr lang="tr-TR" sz="2000" b="1" i="1" dirty="0"/>
          </a:p>
        </p:txBody>
      </p:sp>
      <p:sp>
        <p:nvSpPr>
          <p:cNvPr id="4" name="Dikdörtgen 3"/>
          <p:cNvSpPr/>
          <p:nvPr/>
        </p:nvSpPr>
        <p:spPr>
          <a:xfrm>
            <a:off x="1475656" y="1916832"/>
            <a:ext cx="1800429" cy="369332"/>
          </a:xfrm>
          <a:prstGeom prst="rect">
            <a:avLst/>
          </a:prstGeom>
        </p:spPr>
        <p:txBody>
          <a:bodyPr wrap="none">
            <a:spAutoFit/>
          </a:bodyPr>
          <a:lstStyle/>
          <a:p>
            <a:r>
              <a:rPr lang="tr-TR" b="1" dirty="0"/>
              <a:t>(Y.T: </a:t>
            </a:r>
            <a:r>
              <a:rPr lang="tr-TR" b="1" dirty="0" smtClean="0"/>
              <a:t>01.01.2013 </a:t>
            </a:r>
            <a:r>
              <a:rPr lang="tr-TR" b="1" dirty="0"/>
              <a:t>)</a:t>
            </a:r>
          </a:p>
        </p:txBody>
      </p:sp>
    </p:spTree>
    <p:extLst>
      <p:ext uri="{BB962C8B-B14F-4D97-AF65-F5344CB8AC3E}">
        <p14:creationId xmlns:p14="http://schemas.microsoft.com/office/powerpoint/2010/main" val="699775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76672"/>
            <a:ext cx="8229600" cy="1143000"/>
          </a:xfrm>
        </p:spPr>
        <p:txBody>
          <a:bodyPr>
            <a:normAutofit/>
          </a:bodyPr>
          <a:lstStyle/>
          <a:p>
            <a:r>
              <a:rPr lang="tr-TR" sz="3600" b="1" dirty="0"/>
              <a:t>İşin </a:t>
            </a:r>
            <a:r>
              <a:rPr lang="tr-TR" sz="3600" b="1" dirty="0" smtClean="0"/>
              <a:t>durdurulması</a:t>
            </a:r>
            <a:endParaRPr lang="tr-TR" sz="3600" dirty="0"/>
          </a:p>
        </p:txBody>
      </p:sp>
      <p:sp>
        <p:nvSpPr>
          <p:cNvPr id="3" name="İçerik Yer Tutucusu 2"/>
          <p:cNvSpPr>
            <a:spLocks noGrp="1"/>
          </p:cNvSpPr>
          <p:nvPr>
            <p:ph idx="1"/>
          </p:nvPr>
        </p:nvSpPr>
        <p:spPr>
          <a:xfrm>
            <a:off x="0" y="1935480"/>
            <a:ext cx="9144000" cy="4389120"/>
          </a:xfrm>
        </p:spPr>
        <p:txBody>
          <a:bodyPr>
            <a:noAutofit/>
          </a:bodyPr>
          <a:lstStyle/>
          <a:p>
            <a:pPr marL="0" indent="0">
              <a:buNone/>
            </a:pPr>
            <a:r>
              <a:rPr lang="tr-TR" sz="2000" b="1" dirty="0" smtClean="0"/>
              <a:t>MADDE </a:t>
            </a:r>
            <a:r>
              <a:rPr lang="tr-TR" sz="2000" b="1" dirty="0"/>
              <a:t>25 </a:t>
            </a:r>
            <a:r>
              <a:rPr lang="tr-TR" sz="2000" b="1" dirty="0" smtClean="0"/>
              <a:t>–</a:t>
            </a:r>
          </a:p>
          <a:p>
            <a:pPr marL="0" indent="0">
              <a:buNone/>
            </a:pPr>
            <a:r>
              <a:rPr lang="tr-TR" sz="2000" dirty="0" smtClean="0"/>
              <a:t>(</a:t>
            </a:r>
            <a:r>
              <a:rPr lang="tr-TR" sz="2000" dirty="0"/>
              <a:t>2) İş sağlığı ve güvenliği bakımından teftişe yetkili üç iş müfettişinden oluşan heyet, iş sağlığı ve güvenliği bakımından teftişe yetkili iş müfettişinin tespiti üzerine gerekli incelemeleri yaparak, tespit tarihinden itibaren iki gün içerisinde işin durdurulmasına karar verebilir</a:t>
            </a:r>
            <a:r>
              <a:rPr lang="tr-TR" sz="2000" dirty="0" smtClean="0"/>
              <a:t>.</a:t>
            </a:r>
          </a:p>
          <a:p>
            <a:pPr marL="0" indent="0">
              <a:buNone/>
            </a:pPr>
            <a:r>
              <a:rPr lang="tr-TR" sz="2000" dirty="0" smtClean="0"/>
              <a:t> </a:t>
            </a:r>
          </a:p>
          <a:p>
            <a:pPr marL="0" indent="0">
              <a:buNone/>
            </a:pPr>
            <a:r>
              <a:rPr lang="tr-TR" sz="2000" dirty="0" smtClean="0"/>
              <a:t>Ancak </a:t>
            </a:r>
            <a:r>
              <a:rPr lang="tr-TR" sz="2000" dirty="0"/>
              <a:t>tespit edilen hususun acil müdahaleyi gerektirmesi hâlinde; tespiti yapan iş müfettişi, heyet tarafından karar alınıncaya kadar geçerli olmak kaydıyla işi durdurur.</a:t>
            </a:r>
          </a:p>
          <a:p>
            <a:pPr marL="0" indent="0">
              <a:buNone/>
            </a:pPr>
            <a:endParaRPr lang="tr-TR" sz="2000" dirty="0"/>
          </a:p>
        </p:txBody>
      </p:sp>
      <p:sp>
        <p:nvSpPr>
          <p:cNvPr id="4" name="Dikdörtgen 3"/>
          <p:cNvSpPr/>
          <p:nvPr/>
        </p:nvSpPr>
        <p:spPr>
          <a:xfrm>
            <a:off x="1475656" y="1907540"/>
            <a:ext cx="1800429" cy="369332"/>
          </a:xfrm>
          <a:prstGeom prst="rect">
            <a:avLst/>
          </a:prstGeom>
        </p:spPr>
        <p:txBody>
          <a:bodyPr wrap="none">
            <a:spAutoFit/>
          </a:bodyPr>
          <a:lstStyle/>
          <a:p>
            <a:r>
              <a:rPr lang="tr-TR" b="1" dirty="0"/>
              <a:t>(Y.T: </a:t>
            </a:r>
            <a:r>
              <a:rPr lang="tr-TR" b="1" dirty="0" smtClean="0"/>
              <a:t>01.01.2013 </a:t>
            </a:r>
            <a:r>
              <a:rPr lang="tr-TR" b="1" dirty="0"/>
              <a:t>)</a:t>
            </a:r>
          </a:p>
        </p:txBody>
      </p:sp>
    </p:spTree>
    <p:extLst>
      <p:ext uri="{BB962C8B-B14F-4D97-AF65-F5344CB8AC3E}">
        <p14:creationId xmlns:p14="http://schemas.microsoft.com/office/powerpoint/2010/main" val="3533429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76672"/>
            <a:ext cx="8229600" cy="1143000"/>
          </a:xfrm>
        </p:spPr>
        <p:txBody>
          <a:bodyPr>
            <a:normAutofit/>
          </a:bodyPr>
          <a:lstStyle/>
          <a:p>
            <a:r>
              <a:rPr lang="tr-TR" sz="3600" b="1" dirty="0"/>
              <a:t>İşin </a:t>
            </a:r>
            <a:r>
              <a:rPr lang="tr-TR" sz="3600" b="1" dirty="0" smtClean="0"/>
              <a:t>durdurulması</a:t>
            </a:r>
            <a:endParaRPr lang="tr-TR" sz="3600" dirty="0"/>
          </a:p>
        </p:txBody>
      </p:sp>
      <p:sp>
        <p:nvSpPr>
          <p:cNvPr id="3" name="İçerik Yer Tutucusu 2"/>
          <p:cNvSpPr>
            <a:spLocks noGrp="1"/>
          </p:cNvSpPr>
          <p:nvPr>
            <p:ph idx="1"/>
          </p:nvPr>
        </p:nvSpPr>
        <p:spPr>
          <a:xfrm>
            <a:off x="0" y="1935480"/>
            <a:ext cx="9144000" cy="4389120"/>
          </a:xfrm>
        </p:spPr>
        <p:txBody>
          <a:bodyPr>
            <a:noAutofit/>
          </a:bodyPr>
          <a:lstStyle/>
          <a:p>
            <a:pPr marL="0" indent="0">
              <a:buNone/>
            </a:pPr>
            <a:r>
              <a:rPr lang="tr-TR" sz="2000" b="1" dirty="0" smtClean="0"/>
              <a:t>MADDE </a:t>
            </a:r>
            <a:r>
              <a:rPr lang="tr-TR" sz="2000" b="1" dirty="0"/>
              <a:t>25 – </a:t>
            </a:r>
            <a:endParaRPr lang="tr-TR" sz="2000" b="1" dirty="0" smtClean="0"/>
          </a:p>
          <a:p>
            <a:pPr marL="0" indent="0">
              <a:buNone/>
            </a:pPr>
            <a:r>
              <a:rPr lang="tr-TR" sz="2000" dirty="0" smtClean="0"/>
              <a:t>(</a:t>
            </a:r>
            <a:r>
              <a:rPr lang="tr-TR" sz="2000" dirty="0"/>
              <a:t>3) İşin durdurulması kararı, ilgili mülki idare amirine ve işyeri dosyasının bulunduğu Çalışma ve İş Kurumu il müdürlüğüne bir gün içinde gönderilir. İşin durdurulması kararı, mülki idare amiri tarafından </a:t>
            </a:r>
            <a:r>
              <a:rPr lang="tr-TR" sz="2000" dirty="0" smtClean="0"/>
              <a:t>yirmi dört </a:t>
            </a:r>
            <a:r>
              <a:rPr lang="tr-TR" sz="2000" dirty="0"/>
              <a:t>saat içinde yerine getirilir. Ancak, tespit edilen hususun acil müdahaleyi gerektirmesi nedeniyle verilen işin durdurulması kararı, mülki idare amiri tarafından aynı gün yerine getirilir.</a:t>
            </a:r>
          </a:p>
          <a:p>
            <a:pPr marL="0" indent="0">
              <a:buNone/>
            </a:pPr>
            <a:endParaRPr lang="tr-TR" sz="2000" dirty="0" smtClean="0"/>
          </a:p>
          <a:p>
            <a:pPr marL="0" indent="0">
              <a:buNone/>
            </a:pPr>
            <a:r>
              <a:rPr lang="tr-TR" sz="2000" dirty="0" smtClean="0"/>
              <a:t>(</a:t>
            </a:r>
            <a:r>
              <a:rPr lang="tr-TR" sz="2000" dirty="0"/>
              <a:t>4) İşveren, yerine getirildiği tarihten itibaren altı iş günü içinde, yetkili iş mahkemesinde işin durdurulması kararına itiraz edebilir. İtiraz, işin durdurulması kararının uygulanmasını etkilemez. Mahkeme itirazı öncelikle görüşür ve altı iş günü içinde karara bağlar. Mahkeme kararı kesindir</a:t>
            </a:r>
            <a:r>
              <a:rPr lang="tr-TR" sz="2000" dirty="0" smtClean="0"/>
              <a:t>.</a:t>
            </a:r>
            <a:endParaRPr lang="tr-TR" sz="2000" dirty="0"/>
          </a:p>
        </p:txBody>
      </p:sp>
      <p:sp>
        <p:nvSpPr>
          <p:cNvPr id="4" name="Dikdörtgen 3"/>
          <p:cNvSpPr/>
          <p:nvPr/>
        </p:nvSpPr>
        <p:spPr>
          <a:xfrm>
            <a:off x="1475656" y="1907540"/>
            <a:ext cx="1800429" cy="369332"/>
          </a:xfrm>
          <a:prstGeom prst="rect">
            <a:avLst/>
          </a:prstGeom>
        </p:spPr>
        <p:txBody>
          <a:bodyPr wrap="none">
            <a:spAutoFit/>
          </a:bodyPr>
          <a:lstStyle/>
          <a:p>
            <a:r>
              <a:rPr lang="tr-TR" b="1" dirty="0"/>
              <a:t>(Y.T: </a:t>
            </a:r>
            <a:r>
              <a:rPr lang="tr-TR" b="1" dirty="0" smtClean="0"/>
              <a:t>01.01.2013 </a:t>
            </a:r>
            <a:r>
              <a:rPr lang="tr-TR" b="1" dirty="0"/>
              <a:t>)</a:t>
            </a:r>
          </a:p>
        </p:txBody>
      </p:sp>
    </p:spTree>
    <p:extLst>
      <p:ext uri="{BB962C8B-B14F-4D97-AF65-F5344CB8AC3E}">
        <p14:creationId xmlns:p14="http://schemas.microsoft.com/office/powerpoint/2010/main" val="3533429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58824" y="620688"/>
            <a:ext cx="8229600" cy="1143000"/>
          </a:xfrm>
        </p:spPr>
        <p:txBody>
          <a:bodyPr>
            <a:normAutofit/>
          </a:bodyPr>
          <a:lstStyle/>
          <a:p>
            <a:r>
              <a:rPr lang="tr-TR" sz="3600" b="1" dirty="0"/>
              <a:t>İşin </a:t>
            </a:r>
            <a:r>
              <a:rPr lang="tr-TR" sz="3600" b="1" dirty="0" smtClean="0"/>
              <a:t>durdurulması</a:t>
            </a:r>
            <a:endParaRPr lang="tr-TR" sz="3600" dirty="0"/>
          </a:p>
        </p:txBody>
      </p:sp>
      <p:sp>
        <p:nvSpPr>
          <p:cNvPr id="3" name="İçerik Yer Tutucusu 2"/>
          <p:cNvSpPr>
            <a:spLocks noGrp="1"/>
          </p:cNvSpPr>
          <p:nvPr>
            <p:ph idx="1"/>
          </p:nvPr>
        </p:nvSpPr>
        <p:spPr>
          <a:xfrm>
            <a:off x="0" y="1935480"/>
            <a:ext cx="9144000" cy="4389120"/>
          </a:xfrm>
        </p:spPr>
        <p:txBody>
          <a:bodyPr>
            <a:noAutofit/>
          </a:bodyPr>
          <a:lstStyle/>
          <a:p>
            <a:pPr marL="0" indent="0">
              <a:buNone/>
            </a:pPr>
            <a:r>
              <a:rPr lang="tr-TR" sz="2000" b="1" dirty="0" smtClean="0"/>
              <a:t>MADDE </a:t>
            </a:r>
            <a:r>
              <a:rPr lang="tr-TR" sz="2000" b="1" dirty="0"/>
              <a:t>25 – </a:t>
            </a:r>
            <a:endParaRPr lang="tr-TR" sz="2000" b="1" dirty="0" smtClean="0"/>
          </a:p>
          <a:p>
            <a:pPr marL="0" indent="0">
              <a:buNone/>
            </a:pPr>
            <a:r>
              <a:rPr lang="tr-TR" sz="2000" dirty="0" smtClean="0"/>
              <a:t>(</a:t>
            </a:r>
            <a:r>
              <a:rPr lang="tr-TR" sz="2000" dirty="0"/>
              <a:t>5) </a:t>
            </a:r>
            <a:r>
              <a:rPr lang="tr-TR" sz="2000" b="1" dirty="0"/>
              <a:t>İşverenin işin durdurulmasını gerektiren hususların giderildiğini Bakanlığa yazılı olarak bildirmesi hâlinde, en geç yedi gün içinde işyerinde inceleme yapılarak işverenin talebi sonuçlandırılır.</a:t>
            </a:r>
          </a:p>
          <a:p>
            <a:pPr marL="0" indent="0">
              <a:buNone/>
            </a:pPr>
            <a:endParaRPr lang="tr-TR" sz="2000" b="1" dirty="0" smtClean="0"/>
          </a:p>
          <a:p>
            <a:pPr marL="0" indent="0">
              <a:buNone/>
            </a:pPr>
            <a:r>
              <a:rPr lang="tr-TR" sz="2000" dirty="0" smtClean="0"/>
              <a:t>(</a:t>
            </a:r>
            <a:r>
              <a:rPr lang="tr-TR" sz="2000" dirty="0"/>
              <a:t>6) </a:t>
            </a:r>
            <a:r>
              <a:rPr lang="tr-TR" sz="2000" b="1" dirty="0"/>
              <a:t>İşveren, işin durdurulması sebebiyle işsiz kalan çalışanlara ücretlerini ödemekle veya ücretlerinde bir düşüklük olmamak üzere meslek veya durumlarına göre başka bir iş vermekle yükümlüdür</a:t>
            </a:r>
            <a:r>
              <a:rPr lang="tr-TR" sz="2000" dirty="0"/>
              <a:t>.</a:t>
            </a:r>
          </a:p>
          <a:p>
            <a:pPr marL="0" indent="0">
              <a:buNone/>
            </a:pPr>
            <a:endParaRPr lang="tr-TR" sz="2000" dirty="0"/>
          </a:p>
        </p:txBody>
      </p:sp>
      <p:sp>
        <p:nvSpPr>
          <p:cNvPr id="4" name="Dikdörtgen 3"/>
          <p:cNvSpPr/>
          <p:nvPr/>
        </p:nvSpPr>
        <p:spPr>
          <a:xfrm>
            <a:off x="1403648" y="1907540"/>
            <a:ext cx="1800429" cy="369332"/>
          </a:xfrm>
          <a:prstGeom prst="rect">
            <a:avLst/>
          </a:prstGeom>
        </p:spPr>
        <p:txBody>
          <a:bodyPr wrap="none">
            <a:spAutoFit/>
          </a:bodyPr>
          <a:lstStyle/>
          <a:p>
            <a:r>
              <a:rPr lang="tr-TR" b="1" dirty="0"/>
              <a:t>(Y.T: </a:t>
            </a:r>
            <a:r>
              <a:rPr lang="tr-TR" b="1" dirty="0" smtClean="0"/>
              <a:t>01.01.2013 </a:t>
            </a:r>
            <a:r>
              <a:rPr lang="tr-TR" b="1" dirty="0"/>
              <a:t>)</a:t>
            </a:r>
          </a:p>
        </p:txBody>
      </p:sp>
    </p:spTree>
    <p:extLst>
      <p:ext uri="{BB962C8B-B14F-4D97-AF65-F5344CB8AC3E}">
        <p14:creationId xmlns:p14="http://schemas.microsoft.com/office/powerpoint/2010/main" val="1079122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88640"/>
            <a:ext cx="8229600" cy="1143000"/>
          </a:xfrm>
        </p:spPr>
        <p:txBody>
          <a:bodyPr>
            <a:normAutofit/>
          </a:bodyPr>
          <a:lstStyle/>
          <a:p>
            <a:r>
              <a:rPr lang="tr-TR" sz="3200" b="1" dirty="0"/>
              <a:t>İdari para cezaları ve </a:t>
            </a:r>
            <a:r>
              <a:rPr lang="tr-TR" sz="3200" b="1" dirty="0" smtClean="0"/>
              <a:t>uygulanması</a:t>
            </a:r>
            <a:endParaRPr lang="tr-TR" sz="3200" dirty="0"/>
          </a:p>
        </p:txBody>
      </p:sp>
      <p:sp>
        <p:nvSpPr>
          <p:cNvPr id="3" name="İçerik Yer Tutucusu 2"/>
          <p:cNvSpPr>
            <a:spLocks noGrp="1"/>
          </p:cNvSpPr>
          <p:nvPr>
            <p:ph idx="1"/>
          </p:nvPr>
        </p:nvSpPr>
        <p:spPr>
          <a:xfrm>
            <a:off x="0" y="1484784"/>
            <a:ext cx="9144000" cy="5256584"/>
          </a:xfrm>
        </p:spPr>
        <p:txBody>
          <a:bodyPr>
            <a:normAutofit/>
          </a:bodyPr>
          <a:lstStyle/>
          <a:p>
            <a:pPr marL="0" indent="0">
              <a:buNone/>
            </a:pPr>
            <a:r>
              <a:rPr lang="tr-TR" sz="1800" b="1" dirty="0" smtClean="0"/>
              <a:t>MADDE </a:t>
            </a:r>
            <a:r>
              <a:rPr lang="tr-TR" sz="1800" b="1" dirty="0"/>
              <a:t>26 – </a:t>
            </a:r>
            <a:endParaRPr lang="tr-TR" sz="1800" b="1" dirty="0" smtClean="0"/>
          </a:p>
          <a:p>
            <a:pPr marL="0" indent="0">
              <a:buNone/>
            </a:pPr>
            <a:r>
              <a:rPr lang="tr-TR" sz="1800" dirty="0" smtClean="0"/>
              <a:t>(</a:t>
            </a:r>
            <a:r>
              <a:rPr lang="tr-TR" sz="1800" dirty="0"/>
              <a:t>1) Bu Kanunun;</a:t>
            </a:r>
          </a:p>
          <a:p>
            <a:pPr marL="365760" lvl="1" indent="0">
              <a:buNone/>
            </a:pPr>
            <a:r>
              <a:rPr lang="tr-TR" sz="1800" dirty="0"/>
              <a:t>a) 4 üncü maddesinin birinci fıkrasının </a:t>
            </a:r>
            <a:r>
              <a:rPr lang="tr-TR" sz="1800" dirty="0">
                <a:hlinkClick r:id="rId2" action="ppaction://hlinksldjump"/>
              </a:rPr>
              <a:t>(a) ve (b) </a:t>
            </a:r>
            <a:r>
              <a:rPr lang="tr-TR" sz="1800" dirty="0"/>
              <a:t>bentlerinde belirtilen yükümlülükleri yerine getirmeyen işverene her bir yükümlülük için ayrı ayrı </a:t>
            </a:r>
            <a:r>
              <a:rPr lang="tr-TR" sz="1800" dirty="0" err="1"/>
              <a:t>ikibin</a:t>
            </a:r>
            <a:r>
              <a:rPr lang="tr-TR" sz="1800" dirty="0"/>
              <a:t> Türk Lirası,</a:t>
            </a:r>
          </a:p>
          <a:p>
            <a:pPr marL="365760" lvl="1" indent="0">
              <a:buNone/>
            </a:pPr>
            <a:endParaRPr lang="tr-TR" sz="1800" dirty="0" smtClean="0"/>
          </a:p>
          <a:p>
            <a:pPr marL="365760" lvl="1" indent="0">
              <a:buNone/>
            </a:pPr>
            <a:r>
              <a:rPr lang="tr-TR" sz="1800" dirty="0" smtClean="0"/>
              <a:t>b</a:t>
            </a:r>
            <a:r>
              <a:rPr lang="tr-TR" sz="1800" dirty="0"/>
              <a:t>) 6 </a:t>
            </a:r>
            <a:r>
              <a:rPr lang="tr-TR" sz="1800" dirty="0" err="1"/>
              <a:t>ncı</a:t>
            </a:r>
            <a:r>
              <a:rPr lang="tr-TR" sz="1800" dirty="0"/>
              <a:t> maddesinin birinci fıkrası gereğince belirlenen nitelikte </a:t>
            </a:r>
            <a:r>
              <a:rPr lang="tr-TR" sz="1800" b="1" dirty="0"/>
              <a:t>iş güvenliği uzmanı veya işyeri hekimi görevlendirmeyen işverene görevlendirmediği her bir kişi için </a:t>
            </a:r>
            <a:r>
              <a:rPr lang="tr-TR" sz="1800" b="1" dirty="0" smtClean="0"/>
              <a:t>beş bin </a:t>
            </a:r>
            <a:r>
              <a:rPr lang="tr-TR" sz="1800" b="1" dirty="0"/>
              <a:t>Türk Lirası, aykırılığın devam ettiği her ay için aynı miktar</a:t>
            </a:r>
            <a:r>
              <a:rPr lang="tr-TR" sz="1800" dirty="0"/>
              <a:t>, </a:t>
            </a:r>
            <a:r>
              <a:rPr lang="tr-TR" sz="1800" b="1" dirty="0"/>
              <a:t>diğer sağlık personeli görevlendirmeyen işverene </a:t>
            </a:r>
            <a:r>
              <a:rPr lang="tr-TR" sz="1800" b="1" dirty="0" smtClean="0"/>
              <a:t>iki bin beş yüz</a:t>
            </a:r>
            <a:r>
              <a:rPr lang="tr-TR" sz="1800" dirty="0" smtClean="0"/>
              <a:t> </a:t>
            </a:r>
            <a:r>
              <a:rPr lang="tr-TR" sz="1800" b="1" dirty="0"/>
              <a:t>Türk Lirası</a:t>
            </a:r>
            <a:r>
              <a:rPr lang="tr-TR" sz="1800" dirty="0"/>
              <a:t>, aykırılığın devam ettiği her ay için aynı miktar, aynı fıkranın (b), (c) ve (d) bentlerinde belirtilen yükümlülükleri yerine getirmeyen işverene her bir ihlal için ayrı ayrı </a:t>
            </a:r>
            <a:r>
              <a:rPr lang="tr-TR" sz="1800" dirty="0" smtClean="0"/>
              <a:t>bin </a:t>
            </a:r>
            <a:r>
              <a:rPr lang="tr-TR" sz="1800" dirty="0" err="1" smtClean="0"/>
              <a:t>beşyüz</a:t>
            </a:r>
            <a:r>
              <a:rPr lang="tr-TR" sz="1800" dirty="0" smtClean="0"/>
              <a:t> </a:t>
            </a:r>
            <a:r>
              <a:rPr lang="tr-TR" sz="1800" dirty="0"/>
              <a:t>Türk Lirası, (ç) bendine aykırı hareket eden işverene yerine getirilmeyen her bir tedbir için ayrı ayrı bin Türk Lirası,</a:t>
            </a:r>
          </a:p>
          <a:p>
            <a:pPr marL="365760" lvl="1" indent="0">
              <a:buNone/>
            </a:pPr>
            <a:endParaRPr lang="tr-TR" sz="1800" dirty="0" smtClean="0"/>
          </a:p>
          <a:p>
            <a:pPr marL="365760" lvl="1" indent="0">
              <a:buNone/>
            </a:pPr>
            <a:r>
              <a:rPr lang="tr-TR" sz="1800" dirty="0" smtClean="0"/>
              <a:t>c</a:t>
            </a:r>
            <a:r>
              <a:rPr lang="tr-TR" sz="1800" dirty="0"/>
              <a:t>) 8 inci maddesinin birinci ve altıncı fıkralarına aykırı hareket eden işverene her bir ihlal için ayrı ayrı </a:t>
            </a:r>
            <a:r>
              <a:rPr lang="tr-TR" sz="1800" dirty="0" smtClean="0"/>
              <a:t>bin beş yüz </a:t>
            </a:r>
            <a:r>
              <a:rPr lang="tr-TR" sz="1800" dirty="0"/>
              <a:t>Türk Lirası</a:t>
            </a:r>
            <a:r>
              <a:rPr lang="tr-TR" sz="1800" dirty="0" smtClean="0"/>
              <a:t>,</a:t>
            </a:r>
            <a:endParaRPr lang="tr-TR" sz="1800" dirty="0"/>
          </a:p>
        </p:txBody>
      </p:sp>
      <p:sp>
        <p:nvSpPr>
          <p:cNvPr id="4" name="Metin kutusu 3">
            <a:hlinkClick r:id="rId3" action="ppaction://hlinksldjump"/>
          </p:cNvPr>
          <p:cNvSpPr txBox="1"/>
          <p:nvPr/>
        </p:nvSpPr>
        <p:spPr>
          <a:xfrm>
            <a:off x="6948264" y="6052646"/>
            <a:ext cx="144016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tr-TR" dirty="0" smtClean="0"/>
              <a:t>6.MADDE</a:t>
            </a:r>
            <a:endParaRPr lang="tr-TR" dirty="0"/>
          </a:p>
        </p:txBody>
      </p:sp>
      <p:sp>
        <p:nvSpPr>
          <p:cNvPr id="5" name="Dikdörtgen 4"/>
          <p:cNvSpPr/>
          <p:nvPr/>
        </p:nvSpPr>
        <p:spPr>
          <a:xfrm>
            <a:off x="1331640" y="1412776"/>
            <a:ext cx="1800429" cy="369332"/>
          </a:xfrm>
          <a:prstGeom prst="rect">
            <a:avLst/>
          </a:prstGeom>
        </p:spPr>
        <p:txBody>
          <a:bodyPr wrap="none">
            <a:spAutoFit/>
          </a:bodyPr>
          <a:lstStyle/>
          <a:p>
            <a:r>
              <a:rPr lang="tr-TR" b="1" dirty="0"/>
              <a:t>(Y.T: </a:t>
            </a:r>
            <a:r>
              <a:rPr lang="tr-TR" b="1" dirty="0" smtClean="0"/>
              <a:t>01.01.2013 </a:t>
            </a:r>
            <a:r>
              <a:rPr lang="tr-TR" b="1" dirty="0"/>
              <a:t>)</a:t>
            </a:r>
          </a:p>
        </p:txBody>
      </p:sp>
      <p:sp>
        <p:nvSpPr>
          <p:cNvPr id="6" name="Metin kutusu 5">
            <a:hlinkClick r:id="rId4" action="ppaction://hlinkfile"/>
          </p:cNvPr>
          <p:cNvSpPr txBox="1"/>
          <p:nvPr/>
        </p:nvSpPr>
        <p:spPr>
          <a:xfrm>
            <a:off x="3923928" y="6052646"/>
            <a:ext cx="2704266" cy="369332"/>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tr-TR" dirty="0" smtClean="0"/>
              <a:t>2013 İDARİ PARA CEZALARI</a:t>
            </a:r>
            <a:endParaRPr lang="tr-TR" dirty="0"/>
          </a:p>
        </p:txBody>
      </p:sp>
    </p:spTree>
    <p:extLst>
      <p:ext uri="{BB962C8B-B14F-4D97-AF65-F5344CB8AC3E}">
        <p14:creationId xmlns:p14="http://schemas.microsoft.com/office/powerpoint/2010/main" val="622912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116632"/>
            <a:ext cx="8229600" cy="1143000"/>
          </a:xfrm>
        </p:spPr>
        <p:txBody>
          <a:bodyPr>
            <a:normAutofit/>
          </a:bodyPr>
          <a:lstStyle/>
          <a:p>
            <a:r>
              <a:rPr lang="tr-TR" sz="3200" b="1" dirty="0"/>
              <a:t>İdari para cezaları ve </a:t>
            </a:r>
            <a:r>
              <a:rPr lang="tr-TR" sz="3200" b="1" dirty="0" smtClean="0"/>
              <a:t>uygulanması</a:t>
            </a:r>
            <a:endParaRPr lang="tr-TR" sz="3200" dirty="0"/>
          </a:p>
        </p:txBody>
      </p:sp>
      <p:sp>
        <p:nvSpPr>
          <p:cNvPr id="3" name="İçerik Yer Tutucusu 2"/>
          <p:cNvSpPr>
            <a:spLocks noGrp="1"/>
          </p:cNvSpPr>
          <p:nvPr>
            <p:ph idx="1"/>
          </p:nvPr>
        </p:nvSpPr>
        <p:spPr>
          <a:xfrm>
            <a:off x="0" y="1484784"/>
            <a:ext cx="9144000" cy="5256584"/>
          </a:xfrm>
        </p:spPr>
        <p:txBody>
          <a:bodyPr>
            <a:normAutofit/>
          </a:bodyPr>
          <a:lstStyle/>
          <a:p>
            <a:pPr marL="0" indent="0">
              <a:buNone/>
            </a:pPr>
            <a:r>
              <a:rPr lang="tr-TR" sz="2000" b="1" dirty="0" smtClean="0"/>
              <a:t>MADDE </a:t>
            </a:r>
            <a:r>
              <a:rPr lang="tr-TR" sz="2000" b="1" dirty="0"/>
              <a:t>26 – </a:t>
            </a:r>
            <a:endParaRPr lang="tr-TR" sz="2000" b="1" dirty="0" smtClean="0"/>
          </a:p>
          <a:p>
            <a:pPr marL="0" indent="0">
              <a:buNone/>
            </a:pPr>
            <a:r>
              <a:rPr lang="tr-TR" sz="2000" dirty="0" smtClean="0"/>
              <a:t>(</a:t>
            </a:r>
            <a:r>
              <a:rPr lang="tr-TR" sz="2000" dirty="0"/>
              <a:t>1) Bu Kanunun;</a:t>
            </a:r>
          </a:p>
          <a:p>
            <a:pPr marL="365760" lvl="1" indent="0">
              <a:buNone/>
            </a:pPr>
            <a:r>
              <a:rPr lang="tr-TR" sz="1800" dirty="0" smtClean="0"/>
              <a:t>ç</a:t>
            </a:r>
            <a:r>
              <a:rPr lang="tr-TR" sz="1800" dirty="0"/>
              <a:t>) 10 uncu maddesinin birinci fıkrasına göre risk değerlendirmesi yapmayan veya yaptırmayan işverene </a:t>
            </a:r>
            <a:r>
              <a:rPr lang="tr-TR" sz="1800" dirty="0" err="1"/>
              <a:t>üçbin</a:t>
            </a:r>
            <a:r>
              <a:rPr lang="tr-TR" sz="1800" dirty="0"/>
              <a:t> Türk Lirası, aykırılığın devam ettiği her ay için </a:t>
            </a:r>
            <a:r>
              <a:rPr lang="tr-TR" sz="1800" dirty="0" err="1"/>
              <a:t>dörtbinbeşyüz</a:t>
            </a:r>
            <a:r>
              <a:rPr lang="tr-TR" sz="1800" dirty="0"/>
              <a:t> Türk Lirası, dördüncü fıkrasında belirtilen yükümlülükleri yerine getirmeyen işverene </a:t>
            </a:r>
            <a:r>
              <a:rPr lang="tr-TR" sz="1800" dirty="0" err="1"/>
              <a:t>binbeşyüz</a:t>
            </a:r>
            <a:r>
              <a:rPr lang="tr-TR" sz="1800" dirty="0"/>
              <a:t> Türk Lirası,</a:t>
            </a:r>
          </a:p>
          <a:p>
            <a:pPr marL="365760" lvl="1" indent="0">
              <a:buNone/>
            </a:pPr>
            <a:endParaRPr lang="tr-TR" sz="1800" dirty="0" smtClean="0"/>
          </a:p>
          <a:p>
            <a:pPr marL="365760" lvl="1" indent="0">
              <a:buNone/>
            </a:pPr>
            <a:r>
              <a:rPr lang="tr-TR" sz="1800" dirty="0" smtClean="0"/>
              <a:t>d</a:t>
            </a:r>
            <a:r>
              <a:rPr lang="tr-TR" sz="1800" dirty="0"/>
              <a:t>) 11 ve 12 </a:t>
            </a:r>
            <a:r>
              <a:rPr lang="tr-TR" sz="1800" dirty="0" err="1"/>
              <a:t>nci</a:t>
            </a:r>
            <a:r>
              <a:rPr lang="tr-TR" sz="1800" dirty="0"/>
              <a:t> maddeleri hükümlerine aykırı hareket eden işverene, uyulmayan her bir yükümlülük için bin Türk Lirası, aykırılığın devam ettiği her ay için aynı miktar,</a:t>
            </a:r>
          </a:p>
          <a:p>
            <a:pPr marL="365760" lvl="1" indent="0">
              <a:buNone/>
            </a:pPr>
            <a:endParaRPr lang="tr-TR" sz="1800" dirty="0" smtClean="0"/>
          </a:p>
          <a:p>
            <a:pPr marL="365760" lvl="1" indent="0">
              <a:buNone/>
            </a:pPr>
            <a:r>
              <a:rPr lang="tr-TR" sz="1800" dirty="0" smtClean="0"/>
              <a:t>e</a:t>
            </a:r>
            <a:r>
              <a:rPr lang="tr-TR" sz="1800" dirty="0"/>
              <a:t>) 14 üncü maddesinin birinci fıkrasında belirtilen yükümlülükleri yerine getirmeyen işverene her bir yükümlülük için ayrı ayrı </a:t>
            </a:r>
            <a:r>
              <a:rPr lang="tr-TR" sz="1800" dirty="0" err="1"/>
              <a:t>binbeşyüz</a:t>
            </a:r>
            <a:r>
              <a:rPr lang="tr-TR" sz="1800" dirty="0"/>
              <a:t> Türk Lirası, ikinci fıkrasında belirtilen yükümlülükleri yerine getirmeyen işverene </a:t>
            </a:r>
            <a:r>
              <a:rPr lang="tr-TR" sz="1800" dirty="0" err="1"/>
              <a:t>ikibin</a:t>
            </a:r>
            <a:r>
              <a:rPr lang="tr-TR" sz="1800" dirty="0"/>
              <a:t> Türk Lirası, dördüncü fıkrasında belirtilen yükümlülükleri yerine getirmeyen sağlık hizmeti sunucuları veya yetkilendirilen sağlık hizmeti sunucularına </a:t>
            </a:r>
            <a:r>
              <a:rPr lang="tr-TR" sz="1800" dirty="0" err="1"/>
              <a:t>ikibin</a:t>
            </a:r>
            <a:r>
              <a:rPr lang="tr-TR" sz="1800" dirty="0"/>
              <a:t> Türk Lirası,</a:t>
            </a:r>
          </a:p>
          <a:p>
            <a:pPr marL="365760" lvl="1" indent="0">
              <a:buNone/>
            </a:pPr>
            <a:endParaRPr lang="tr-TR" sz="1800" dirty="0" smtClean="0"/>
          </a:p>
        </p:txBody>
      </p:sp>
      <p:sp>
        <p:nvSpPr>
          <p:cNvPr id="4" name="Dikdörtgen 3"/>
          <p:cNvSpPr/>
          <p:nvPr/>
        </p:nvSpPr>
        <p:spPr>
          <a:xfrm>
            <a:off x="1475656" y="1501275"/>
            <a:ext cx="1800429" cy="369332"/>
          </a:xfrm>
          <a:prstGeom prst="rect">
            <a:avLst/>
          </a:prstGeom>
        </p:spPr>
        <p:txBody>
          <a:bodyPr wrap="none">
            <a:spAutoFit/>
          </a:bodyPr>
          <a:lstStyle/>
          <a:p>
            <a:r>
              <a:rPr lang="tr-TR" b="1" dirty="0"/>
              <a:t>(Y.T: </a:t>
            </a:r>
            <a:r>
              <a:rPr lang="tr-TR" b="1" dirty="0" smtClean="0"/>
              <a:t>01.01.2013 </a:t>
            </a:r>
            <a:r>
              <a:rPr lang="tr-TR" b="1" dirty="0"/>
              <a:t>)</a:t>
            </a:r>
          </a:p>
        </p:txBody>
      </p:sp>
    </p:spTree>
    <p:extLst>
      <p:ext uri="{BB962C8B-B14F-4D97-AF65-F5344CB8AC3E}">
        <p14:creationId xmlns:p14="http://schemas.microsoft.com/office/powerpoint/2010/main" val="3325295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1196752"/>
            <a:ext cx="8229600" cy="1143000"/>
          </a:xfrm>
        </p:spPr>
        <p:txBody>
          <a:bodyPr>
            <a:normAutofit fontScale="90000"/>
          </a:bodyPr>
          <a:lstStyle/>
          <a:p>
            <a:r>
              <a:rPr lang="tr-TR" b="1" dirty="0"/>
              <a:t>Tanımlar</a:t>
            </a:r>
            <a:r>
              <a:rPr lang="tr-TR" dirty="0"/>
              <a:t/>
            </a:r>
            <a:br>
              <a:rPr lang="tr-TR" dirty="0"/>
            </a:br>
            <a:endParaRPr lang="tr-TR" dirty="0"/>
          </a:p>
        </p:txBody>
      </p:sp>
      <p:sp>
        <p:nvSpPr>
          <p:cNvPr id="3" name="İçerik Yer Tutucusu 2"/>
          <p:cNvSpPr>
            <a:spLocks noGrp="1"/>
          </p:cNvSpPr>
          <p:nvPr>
            <p:ph idx="1"/>
          </p:nvPr>
        </p:nvSpPr>
        <p:spPr>
          <a:xfrm>
            <a:off x="467544" y="1988840"/>
            <a:ext cx="8496944" cy="1656184"/>
          </a:xfrm>
        </p:spPr>
        <p:txBody>
          <a:bodyPr>
            <a:noAutofit/>
          </a:bodyPr>
          <a:lstStyle/>
          <a:p>
            <a:pPr marL="0" indent="0">
              <a:buNone/>
            </a:pPr>
            <a:r>
              <a:rPr lang="tr-TR" dirty="0">
                <a:solidFill>
                  <a:schemeClr val="accent1">
                    <a:lumMod val="75000"/>
                  </a:schemeClr>
                </a:solidFill>
              </a:rPr>
              <a:t>ç) Destek elemanı: </a:t>
            </a:r>
            <a:endParaRPr lang="tr-TR" dirty="0" smtClean="0">
              <a:solidFill>
                <a:schemeClr val="accent1">
                  <a:lumMod val="75000"/>
                </a:schemeClr>
              </a:solidFill>
            </a:endParaRPr>
          </a:p>
          <a:p>
            <a:pPr marL="0" indent="0">
              <a:buNone/>
            </a:pPr>
            <a:r>
              <a:rPr lang="tr-TR" dirty="0" smtClean="0"/>
              <a:t>Asli </a:t>
            </a:r>
            <a:r>
              <a:rPr lang="tr-TR" dirty="0"/>
              <a:t>görevinin yanında iş sağlığı ve güvenliği ile ilgili önleme, koruma, tahliye, yangınla mücadele, ilk yardım ve benzeri konularda özel olarak görevlendirilmiş uygun donanım ve yeterli eğitime sahip kişiyi,</a:t>
            </a:r>
          </a:p>
          <a:p>
            <a:pPr marL="0" indent="0">
              <a:buNone/>
            </a:pPr>
            <a:endParaRPr lang="tr-TR" dirty="0"/>
          </a:p>
        </p:txBody>
      </p:sp>
      <p:sp>
        <p:nvSpPr>
          <p:cNvPr id="4" name="Metin kutusu 3"/>
          <p:cNvSpPr txBox="1"/>
          <p:nvPr/>
        </p:nvSpPr>
        <p:spPr>
          <a:xfrm>
            <a:off x="251520" y="5157192"/>
            <a:ext cx="4536504"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tr-TR" dirty="0" smtClean="0"/>
              <a:t>EĞİTİM</a:t>
            </a:r>
            <a:r>
              <a:rPr lang="tr-TR" dirty="0"/>
              <a:t>.( UZM,İŞYERİ HEKİMİ )</a:t>
            </a:r>
          </a:p>
          <a:p>
            <a:r>
              <a:rPr lang="tr-TR" dirty="0" smtClean="0"/>
              <a:t>GÖREVLENDİRME YAZISI,</a:t>
            </a:r>
          </a:p>
          <a:p>
            <a:r>
              <a:rPr lang="tr-TR" dirty="0" smtClean="0"/>
              <a:t>KURULA KATILIM.</a:t>
            </a:r>
          </a:p>
        </p:txBody>
      </p:sp>
      <p:pic>
        <p:nvPicPr>
          <p:cNvPr id="5122" name="Picture 2" descr="http://harunopengin.com/wp-content/uploads/2012/02/li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4362542"/>
            <a:ext cx="3384376" cy="2256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070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116632"/>
            <a:ext cx="8229600" cy="1143000"/>
          </a:xfrm>
        </p:spPr>
        <p:txBody>
          <a:bodyPr>
            <a:normAutofit/>
          </a:bodyPr>
          <a:lstStyle/>
          <a:p>
            <a:r>
              <a:rPr lang="tr-TR" sz="3200" b="1" dirty="0"/>
              <a:t>İdari para cezaları ve </a:t>
            </a:r>
            <a:r>
              <a:rPr lang="tr-TR" sz="3200" b="1" dirty="0" smtClean="0"/>
              <a:t>uygulanması</a:t>
            </a:r>
            <a:endParaRPr lang="tr-TR" sz="3200" dirty="0"/>
          </a:p>
        </p:txBody>
      </p:sp>
      <p:sp>
        <p:nvSpPr>
          <p:cNvPr id="3" name="İçerik Yer Tutucusu 2"/>
          <p:cNvSpPr>
            <a:spLocks noGrp="1"/>
          </p:cNvSpPr>
          <p:nvPr>
            <p:ph idx="1"/>
          </p:nvPr>
        </p:nvSpPr>
        <p:spPr>
          <a:xfrm>
            <a:off x="0" y="1700808"/>
            <a:ext cx="9144000" cy="5256584"/>
          </a:xfrm>
        </p:spPr>
        <p:txBody>
          <a:bodyPr>
            <a:noAutofit/>
          </a:bodyPr>
          <a:lstStyle/>
          <a:p>
            <a:pPr marL="0" indent="0">
              <a:buNone/>
            </a:pPr>
            <a:r>
              <a:rPr lang="tr-TR" sz="1800" b="1" dirty="0" smtClean="0"/>
              <a:t>MADDE </a:t>
            </a:r>
            <a:r>
              <a:rPr lang="tr-TR" sz="1800" b="1" dirty="0"/>
              <a:t>26 </a:t>
            </a:r>
            <a:r>
              <a:rPr lang="tr-TR" sz="1800" b="1" dirty="0" smtClean="0"/>
              <a:t>–</a:t>
            </a:r>
          </a:p>
          <a:p>
            <a:pPr marL="0" indent="0">
              <a:buNone/>
            </a:pPr>
            <a:r>
              <a:rPr lang="tr-TR" sz="1800" dirty="0" smtClean="0"/>
              <a:t>(</a:t>
            </a:r>
            <a:r>
              <a:rPr lang="tr-TR" sz="1800" dirty="0"/>
              <a:t>1) Bu Kanunun;</a:t>
            </a:r>
          </a:p>
          <a:p>
            <a:pPr marL="365760" lvl="1" indent="0">
              <a:buNone/>
            </a:pPr>
            <a:r>
              <a:rPr lang="tr-TR" sz="1800" dirty="0" smtClean="0"/>
              <a:t>f</a:t>
            </a:r>
            <a:r>
              <a:rPr lang="tr-TR" sz="1800" dirty="0"/>
              <a:t>) </a:t>
            </a:r>
            <a:r>
              <a:rPr lang="tr-TR" sz="1800" b="1" dirty="0"/>
              <a:t>15 inci maddesinin birinci ve ikinci fıkralarında belirtilen yükümlülükleri yerine getirmeyen işverene, sağlık gözetimine tabi tutulmayan veya sağlık raporu alınmayan her çalışan için bin Türk Lirası,</a:t>
            </a:r>
          </a:p>
          <a:p>
            <a:pPr marL="365760" lvl="1" indent="0">
              <a:buNone/>
            </a:pPr>
            <a:endParaRPr lang="tr-TR" sz="1800" dirty="0" smtClean="0"/>
          </a:p>
          <a:p>
            <a:pPr marL="365760" lvl="1" indent="0">
              <a:buNone/>
            </a:pPr>
            <a:r>
              <a:rPr lang="tr-TR" sz="1800" dirty="0" smtClean="0"/>
              <a:t>g</a:t>
            </a:r>
            <a:r>
              <a:rPr lang="tr-TR" sz="1800" dirty="0"/>
              <a:t>) 16 </a:t>
            </a:r>
            <a:r>
              <a:rPr lang="tr-TR" sz="1800" dirty="0" err="1"/>
              <a:t>ncımaddesinde</a:t>
            </a:r>
            <a:r>
              <a:rPr lang="tr-TR" sz="1800" dirty="0"/>
              <a:t> belirtilen yükümlülükleri yerine getirmeyen işverene, bilgilendirilmeyen her bir çalışan için bin Türk Lirası,</a:t>
            </a:r>
          </a:p>
          <a:p>
            <a:pPr marL="365760" lvl="1" indent="0">
              <a:buNone/>
            </a:pPr>
            <a:endParaRPr lang="tr-TR" sz="1800" dirty="0" smtClean="0"/>
          </a:p>
          <a:p>
            <a:pPr marL="365760" lvl="1" indent="0">
              <a:buNone/>
            </a:pPr>
            <a:r>
              <a:rPr lang="tr-TR" sz="1800" dirty="0" smtClean="0"/>
              <a:t>ğ</a:t>
            </a:r>
            <a:r>
              <a:rPr lang="tr-TR" sz="1800" dirty="0"/>
              <a:t>) 17 </a:t>
            </a:r>
            <a:r>
              <a:rPr lang="tr-TR" sz="1800" dirty="0" err="1"/>
              <a:t>nci</a:t>
            </a:r>
            <a:r>
              <a:rPr lang="tr-TR" sz="1800" dirty="0"/>
              <a:t> maddesinin bir ila yedinci fıkralarında belirtilen yükümlülükleri yerine getirmeyen işverene her bir çalışan için bin Türk Lirası,</a:t>
            </a:r>
          </a:p>
          <a:p>
            <a:pPr marL="365760" lvl="1" indent="0">
              <a:buNone/>
            </a:pPr>
            <a:endParaRPr lang="tr-TR" sz="1800" dirty="0" smtClean="0"/>
          </a:p>
          <a:p>
            <a:pPr marL="365760" lvl="1" indent="0">
              <a:buNone/>
            </a:pPr>
            <a:r>
              <a:rPr lang="tr-TR" sz="1800" dirty="0" smtClean="0"/>
              <a:t>h</a:t>
            </a:r>
            <a:r>
              <a:rPr lang="tr-TR" sz="1800" dirty="0"/>
              <a:t>) 18 inci maddesinde belirtilen yükümlülükleri yerine getirmeyen işverene, her bir aykırılık için ayrı ayrı bin Türk Lirası</a:t>
            </a:r>
            <a:r>
              <a:rPr lang="tr-TR" sz="1800" dirty="0" smtClean="0"/>
              <a:t>,</a:t>
            </a:r>
            <a:endParaRPr lang="tr-TR" sz="1800" dirty="0"/>
          </a:p>
        </p:txBody>
      </p:sp>
      <p:sp>
        <p:nvSpPr>
          <p:cNvPr id="4" name="Dikdörtgen 3"/>
          <p:cNvSpPr/>
          <p:nvPr/>
        </p:nvSpPr>
        <p:spPr>
          <a:xfrm>
            <a:off x="1331640" y="1685941"/>
            <a:ext cx="1800429" cy="369332"/>
          </a:xfrm>
          <a:prstGeom prst="rect">
            <a:avLst/>
          </a:prstGeom>
        </p:spPr>
        <p:txBody>
          <a:bodyPr wrap="none">
            <a:spAutoFit/>
          </a:bodyPr>
          <a:lstStyle/>
          <a:p>
            <a:r>
              <a:rPr lang="tr-TR" b="1" dirty="0"/>
              <a:t>(Y.T: </a:t>
            </a:r>
            <a:r>
              <a:rPr lang="tr-TR" b="1" dirty="0" smtClean="0"/>
              <a:t>01.01.2013 </a:t>
            </a:r>
            <a:r>
              <a:rPr lang="tr-TR" b="1" dirty="0"/>
              <a:t>)</a:t>
            </a:r>
          </a:p>
        </p:txBody>
      </p:sp>
    </p:spTree>
    <p:extLst>
      <p:ext uri="{BB962C8B-B14F-4D97-AF65-F5344CB8AC3E}">
        <p14:creationId xmlns:p14="http://schemas.microsoft.com/office/powerpoint/2010/main" val="3325295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188640"/>
            <a:ext cx="8229600" cy="1143000"/>
          </a:xfrm>
        </p:spPr>
        <p:txBody>
          <a:bodyPr>
            <a:normAutofit/>
          </a:bodyPr>
          <a:lstStyle/>
          <a:p>
            <a:r>
              <a:rPr lang="tr-TR" sz="3200" b="1" dirty="0"/>
              <a:t>İdari para cezaları ve </a:t>
            </a:r>
            <a:r>
              <a:rPr lang="tr-TR" sz="3200" b="1" dirty="0" smtClean="0"/>
              <a:t>uygulanması</a:t>
            </a:r>
            <a:endParaRPr lang="tr-TR" sz="3200" dirty="0"/>
          </a:p>
        </p:txBody>
      </p:sp>
      <p:sp>
        <p:nvSpPr>
          <p:cNvPr id="3" name="İçerik Yer Tutucusu 2"/>
          <p:cNvSpPr>
            <a:spLocks noGrp="1"/>
          </p:cNvSpPr>
          <p:nvPr>
            <p:ph idx="1"/>
          </p:nvPr>
        </p:nvSpPr>
        <p:spPr>
          <a:xfrm>
            <a:off x="0" y="1700808"/>
            <a:ext cx="9144000" cy="5256584"/>
          </a:xfrm>
        </p:spPr>
        <p:txBody>
          <a:bodyPr>
            <a:noAutofit/>
          </a:bodyPr>
          <a:lstStyle/>
          <a:p>
            <a:pPr marL="0" indent="0">
              <a:buNone/>
            </a:pPr>
            <a:r>
              <a:rPr lang="tr-TR" sz="1800" b="1" dirty="0" smtClean="0"/>
              <a:t>MADDE </a:t>
            </a:r>
            <a:r>
              <a:rPr lang="tr-TR" sz="1800" b="1" dirty="0"/>
              <a:t>26 – </a:t>
            </a:r>
            <a:endParaRPr lang="tr-TR" sz="1800" b="1" dirty="0" smtClean="0"/>
          </a:p>
          <a:p>
            <a:pPr marL="0" indent="0">
              <a:buNone/>
            </a:pPr>
            <a:r>
              <a:rPr lang="tr-TR" sz="1800" dirty="0" smtClean="0"/>
              <a:t>(</a:t>
            </a:r>
            <a:r>
              <a:rPr lang="tr-TR" sz="1800" dirty="0"/>
              <a:t>1) Bu Kanunun;</a:t>
            </a:r>
          </a:p>
          <a:p>
            <a:pPr marL="365760" lvl="1" indent="0">
              <a:buNone/>
            </a:pPr>
            <a:r>
              <a:rPr lang="tr-TR" sz="1800" dirty="0" smtClean="0"/>
              <a:t>ı</a:t>
            </a:r>
            <a:r>
              <a:rPr lang="tr-TR" sz="1800" dirty="0"/>
              <a:t>) 20 </a:t>
            </a:r>
            <a:r>
              <a:rPr lang="tr-TR" sz="1800" dirty="0" err="1"/>
              <a:t>nci</a:t>
            </a:r>
            <a:r>
              <a:rPr lang="tr-TR" sz="1800" dirty="0"/>
              <a:t> maddesinin birinci ve dördüncü fıkralarında belirtilen yükümlülükleri yerine getirmeyen işverene bin Türk Lirası, üçüncü fıkrasında belirtilen yükümlülükleri yerine getirmeyen işverene </a:t>
            </a:r>
            <a:r>
              <a:rPr lang="tr-TR" sz="1800" dirty="0" err="1"/>
              <a:t>binbeşyüz</a:t>
            </a:r>
            <a:r>
              <a:rPr lang="tr-TR" sz="1800" dirty="0"/>
              <a:t> Türk Lirası,</a:t>
            </a:r>
          </a:p>
          <a:p>
            <a:pPr marL="365760" lvl="1" indent="0">
              <a:buNone/>
            </a:pPr>
            <a:endParaRPr lang="tr-TR" sz="1800" dirty="0" smtClean="0"/>
          </a:p>
          <a:p>
            <a:pPr marL="365760" lvl="1" indent="0">
              <a:buNone/>
            </a:pPr>
            <a:r>
              <a:rPr lang="tr-TR" sz="1800" dirty="0" smtClean="0"/>
              <a:t>i</a:t>
            </a:r>
            <a:r>
              <a:rPr lang="tr-TR" sz="1800" dirty="0"/>
              <a:t>) 22 </a:t>
            </a:r>
            <a:r>
              <a:rPr lang="tr-TR" sz="1800" dirty="0" err="1"/>
              <a:t>nci</a:t>
            </a:r>
            <a:r>
              <a:rPr lang="tr-TR" sz="1800" dirty="0"/>
              <a:t> maddesinde belirtilen yükümlülükleri yerine getirmeyen işverene her bir aykırılık için ayrı ayrı </a:t>
            </a:r>
            <a:r>
              <a:rPr lang="tr-TR" sz="1800" dirty="0" err="1"/>
              <a:t>ikibin</a:t>
            </a:r>
            <a:r>
              <a:rPr lang="tr-TR" sz="1800" dirty="0"/>
              <a:t> Türk Lirası,</a:t>
            </a:r>
          </a:p>
          <a:p>
            <a:pPr marL="365760" lvl="1" indent="0">
              <a:buNone/>
            </a:pPr>
            <a:endParaRPr lang="tr-TR" sz="1800" dirty="0" smtClean="0"/>
          </a:p>
          <a:p>
            <a:pPr marL="365760" lvl="1" indent="0">
              <a:buNone/>
            </a:pPr>
            <a:r>
              <a:rPr lang="tr-TR" sz="1800" dirty="0" smtClean="0"/>
              <a:t>j</a:t>
            </a:r>
            <a:r>
              <a:rPr lang="tr-TR" sz="1800" dirty="0"/>
              <a:t>) 23 üncü maddesinin ikinci fıkrasında belirtilen bildirim yükümlülüklerini yerine getirmeyen yönetimlere </a:t>
            </a:r>
            <a:r>
              <a:rPr lang="tr-TR" sz="1800" dirty="0" err="1"/>
              <a:t>beşbin</a:t>
            </a:r>
            <a:r>
              <a:rPr lang="tr-TR" sz="1800" dirty="0"/>
              <a:t> Türk Lirası</a:t>
            </a:r>
            <a:r>
              <a:rPr lang="tr-TR" sz="1800" dirty="0" smtClean="0"/>
              <a:t>,</a:t>
            </a:r>
            <a:endParaRPr lang="tr-TR" sz="1800" dirty="0"/>
          </a:p>
        </p:txBody>
      </p:sp>
      <p:sp>
        <p:nvSpPr>
          <p:cNvPr id="4" name="Dikdörtgen 3"/>
          <p:cNvSpPr/>
          <p:nvPr/>
        </p:nvSpPr>
        <p:spPr>
          <a:xfrm>
            <a:off x="1331640" y="1684205"/>
            <a:ext cx="1800429" cy="369332"/>
          </a:xfrm>
          <a:prstGeom prst="rect">
            <a:avLst/>
          </a:prstGeom>
        </p:spPr>
        <p:txBody>
          <a:bodyPr wrap="none">
            <a:spAutoFit/>
          </a:bodyPr>
          <a:lstStyle/>
          <a:p>
            <a:r>
              <a:rPr lang="tr-TR" b="1" dirty="0"/>
              <a:t>(Y.T: </a:t>
            </a:r>
            <a:r>
              <a:rPr lang="tr-TR" b="1" dirty="0" smtClean="0"/>
              <a:t>01.01.2013 </a:t>
            </a:r>
            <a:r>
              <a:rPr lang="tr-TR" b="1" dirty="0"/>
              <a:t>)</a:t>
            </a:r>
          </a:p>
        </p:txBody>
      </p:sp>
    </p:spTree>
    <p:extLst>
      <p:ext uri="{BB962C8B-B14F-4D97-AF65-F5344CB8AC3E}">
        <p14:creationId xmlns:p14="http://schemas.microsoft.com/office/powerpoint/2010/main" val="3325295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260648"/>
            <a:ext cx="8229600" cy="1143000"/>
          </a:xfrm>
        </p:spPr>
        <p:txBody>
          <a:bodyPr>
            <a:normAutofit/>
          </a:bodyPr>
          <a:lstStyle/>
          <a:p>
            <a:r>
              <a:rPr lang="tr-TR" sz="3200" b="1" dirty="0"/>
              <a:t>İdari para cezaları ve </a:t>
            </a:r>
            <a:r>
              <a:rPr lang="tr-TR" sz="3200" b="1" dirty="0" smtClean="0"/>
              <a:t>uygulanması</a:t>
            </a:r>
            <a:endParaRPr lang="tr-TR" sz="3200" dirty="0"/>
          </a:p>
        </p:txBody>
      </p:sp>
      <p:sp>
        <p:nvSpPr>
          <p:cNvPr id="3" name="İçerik Yer Tutucusu 2"/>
          <p:cNvSpPr>
            <a:spLocks noGrp="1"/>
          </p:cNvSpPr>
          <p:nvPr>
            <p:ph idx="1"/>
          </p:nvPr>
        </p:nvSpPr>
        <p:spPr>
          <a:xfrm>
            <a:off x="0" y="1700808"/>
            <a:ext cx="9144000" cy="5256584"/>
          </a:xfrm>
        </p:spPr>
        <p:txBody>
          <a:bodyPr>
            <a:noAutofit/>
          </a:bodyPr>
          <a:lstStyle/>
          <a:p>
            <a:pPr marL="0" indent="0">
              <a:buNone/>
            </a:pPr>
            <a:r>
              <a:rPr lang="tr-TR" sz="1800" b="1" dirty="0" smtClean="0"/>
              <a:t>MADDE </a:t>
            </a:r>
            <a:r>
              <a:rPr lang="tr-TR" sz="1800" b="1" dirty="0"/>
              <a:t>26 – </a:t>
            </a:r>
            <a:endParaRPr lang="tr-TR" sz="1800" b="1" dirty="0" smtClean="0"/>
          </a:p>
          <a:p>
            <a:pPr marL="0" indent="0">
              <a:buNone/>
            </a:pPr>
            <a:r>
              <a:rPr lang="tr-TR" sz="1800" dirty="0" smtClean="0"/>
              <a:t>(</a:t>
            </a:r>
            <a:r>
              <a:rPr lang="tr-TR" sz="1800" dirty="0"/>
              <a:t>1) Bu Kanunun;</a:t>
            </a:r>
          </a:p>
          <a:p>
            <a:pPr marL="365760" lvl="1" indent="0">
              <a:buNone/>
            </a:pPr>
            <a:r>
              <a:rPr lang="tr-TR" sz="1800" dirty="0" smtClean="0"/>
              <a:t>k</a:t>
            </a:r>
            <a:r>
              <a:rPr lang="tr-TR" sz="1800" dirty="0"/>
              <a:t>) 24 üncü maddesinin ikinci fıkrasında belirtilen iş sağlığı ve güvenliği ile ilgili konularda ölçüm, inceleme ve araştırma yapılmasına, numune alınmasına veya eğitim kurumları ile ortak sağlık ve güvenlik birimlerinin kontrol ve denetiminin yapılmasına engel olan işverene </a:t>
            </a:r>
            <a:r>
              <a:rPr lang="tr-TR" sz="1800" dirty="0" err="1"/>
              <a:t>beşbin</a:t>
            </a:r>
            <a:r>
              <a:rPr lang="tr-TR" sz="1800" dirty="0"/>
              <a:t> Türk Lirası,</a:t>
            </a:r>
          </a:p>
          <a:p>
            <a:pPr marL="365760" lvl="1" indent="0">
              <a:buNone/>
            </a:pPr>
            <a:endParaRPr lang="tr-TR" sz="1800" dirty="0" smtClean="0"/>
          </a:p>
          <a:p>
            <a:pPr marL="365760" lvl="1" indent="0">
              <a:buNone/>
            </a:pPr>
            <a:r>
              <a:rPr lang="tr-TR" sz="1800" dirty="0" smtClean="0"/>
              <a:t>1</a:t>
            </a:r>
            <a:r>
              <a:rPr lang="tr-TR" sz="1800" dirty="0"/>
              <a:t>) 25 inci maddesinde belirtilen yükümlülüklere göre işyerinin bir bölümünde veya tamamında verilen durdurma kararına uymayarak durdurulan işi yönetmelikte belirtilen şartları yerine getirmeden devam ettiren işverene fiil başka bir suç oluştursa dahi </a:t>
            </a:r>
            <a:r>
              <a:rPr lang="tr-TR" sz="1800" dirty="0" err="1"/>
              <a:t>onbin</a:t>
            </a:r>
            <a:r>
              <a:rPr lang="tr-TR" sz="1800" dirty="0"/>
              <a:t> Türk Lirası, altıncı fıkrasında belirtilen yükümlülükleri yerine getirmeyen işverene ihlale uğrayan her bir çalışan için bin Türk Lirası, aykırılığın devam ettiği her ay için aynı miktar</a:t>
            </a:r>
            <a:r>
              <a:rPr lang="tr-TR" sz="1800" dirty="0" smtClean="0"/>
              <a:t>,</a:t>
            </a:r>
            <a:endParaRPr lang="tr-TR" sz="1800" dirty="0"/>
          </a:p>
        </p:txBody>
      </p:sp>
      <p:sp>
        <p:nvSpPr>
          <p:cNvPr id="4" name="Dikdörtgen 3"/>
          <p:cNvSpPr/>
          <p:nvPr/>
        </p:nvSpPr>
        <p:spPr>
          <a:xfrm>
            <a:off x="1331640" y="1684205"/>
            <a:ext cx="1800429" cy="369332"/>
          </a:xfrm>
          <a:prstGeom prst="rect">
            <a:avLst/>
          </a:prstGeom>
        </p:spPr>
        <p:txBody>
          <a:bodyPr wrap="none">
            <a:spAutoFit/>
          </a:bodyPr>
          <a:lstStyle/>
          <a:p>
            <a:r>
              <a:rPr lang="tr-TR" b="1" dirty="0"/>
              <a:t>(Y.T: </a:t>
            </a:r>
            <a:r>
              <a:rPr lang="tr-TR" b="1" dirty="0" smtClean="0"/>
              <a:t>01.01.2013 </a:t>
            </a:r>
            <a:r>
              <a:rPr lang="tr-TR" b="1" dirty="0"/>
              <a:t>)</a:t>
            </a:r>
          </a:p>
        </p:txBody>
      </p:sp>
    </p:spTree>
    <p:extLst>
      <p:ext uri="{BB962C8B-B14F-4D97-AF65-F5344CB8AC3E}">
        <p14:creationId xmlns:p14="http://schemas.microsoft.com/office/powerpoint/2010/main" val="3100621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188640"/>
            <a:ext cx="8229600" cy="1143000"/>
          </a:xfrm>
        </p:spPr>
        <p:txBody>
          <a:bodyPr>
            <a:normAutofit/>
          </a:bodyPr>
          <a:lstStyle/>
          <a:p>
            <a:r>
              <a:rPr lang="tr-TR" sz="3200" b="1" dirty="0"/>
              <a:t>İdari para cezaları ve </a:t>
            </a:r>
            <a:r>
              <a:rPr lang="tr-TR" sz="3200" b="1" dirty="0" smtClean="0"/>
              <a:t>uygulanması</a:t>
            </a:r>
            <a:endParaRPr lang="tr-TR" sz="3200" dirty="0"/>
          </a:p>
        </p:txBody>
      </p:sp>
      <p:sp>
        <p:nvSpPr>
          <p:cNvPr id="3" name="İçerik Yer Tutucusu 2"/>
          <p:cNvSpPr>
            <a:spLocks noGrp="1"/>
          </p:cNvSpPr>
          <p:nvPr>
            <p:ph idx="1"/>
          </p:nvPr>
        </p:nvSpPr>
        <p:spPr>
          <a:xfrm>
            <a:off x="0" y="1700808"/>
            <a:ext cx="9144000" cy="5256584"/>
          </a:xfrm>
        </p:spPr>
        <p:txBody>
          <a:bodyPr>
            <a:noAutofit/>
          </a:bodyPr>
          <a:lstStyle/>
          <a:p>
            <a:pPr marL="0" indent="0">
              <a:buNone/>
            </a:pPr>
            <a:r>
              <a:rPr lang="tr-TR" sz="1800" b="1" dirty="0" smtClean="0"/>
              <a:t>MADDE </a:t>
            </a:r>
            <a:r>
              <a:rPr lang="tr-TR" sz="1800" b="1" dirty="0"/>
              <a:t>26 – </a:t>
            </a:r>
            <a:endParaRPr lang="tr-TR" sz="1800" b="1" dirty="0" smtClean="0"/>
          </a:p>
          <a:p>
            <a:pPr marL="0" indent="0">
              <a:buNone/>
            </a:pPr>
            <a:r>
              <a:rPr lang="tr-TR" sz="1800" dirty="0" smtClean="0"/>
              <a:t>(</a:t>
            </a:r>
            <a:r>
              <a:rPr lang="tr-TR" sz="1800" dirty="0"/>
              <a:t>1) Bu Kanunun;</a:t>
            </a:r>
          </a:p>
          <a:p>
            <a:pPr marL="365760" lvl="1" indent="0">
              <a:buNone/>
            </a:pPr>
            <a:r>
              <a:rPr lang="tr-TR" sz="1800" dirty="0" smtClean="0"/>
              <a:t>m</a:t>
            </a:r>
            <a:r>
              <a:rPr lang="tr-TR" sz="1800" dirty="0"/>
              <a:t>) 29 uncu maddesinde belirtilen; büyük kaza önleme politika belgesi hazırlamayan işverene </a:t>
            </a:r>
            <a:r>
              <a:rPr lang="tr-TR" sz="1800" dirty="0" err="1"/>
              <a:t>ellibin</a:t>
            </a:r>
            <a:r>
              <a:rPr lang="tr-TR" sz="1800" dirty="0"/>
              <a:t> Türk Lirası, güvenlik raporunu hazırlayıp Bakanlığın değerlendirmesine sunmadan işyerini faaliyete geçiren, işletilmesine Bakanlıkça izin verilmeyen işyerini açan veya durdurulan işyerinde faaliyete devam eden işverene </a:t>
            </a:r>
            <a:r>
              <a:rPr lang="tr-TR" sz="1800" dirty="0" err="1"/>
              <a:t>seksenbin</a:t>
            </a:r>
            <a:r>
              <a:rPr lang="tr-TR" sz="1800" dirty="0"/>
              <a:t> Türk Lirası,</a:t>
            </a:r>
          </a:p>
          <a:p>
            <a:pPr marL="365760" lvl="1" indent="0">
              <a:buNone/>
            </a:pPr>
            <a:endParaRPr lang="tr-TR" sz="1800" dirty="0" smtClean="0"/>
          </a:p>
          <a:p>
            <a:pPr marL="365760" lvl="1" indent="0">
              <a:buNone/>
            </a:pPr>
            <a:r>
              <a:rPr lang="tr-TR" sz="1800" dirty="0" smtClean="0"/>
              <a:t>n</a:t>
            </a:r>
            <a:r>
              <a:rPr lang="tr-TR" sz="1800" dirty="0"/>
              <a:t>) 30 uncu maddesinde öngörülen yönetmeliklerde belirtilen yükümlülükleri yerine getirmeyen işverene, uyulmayan her hüküm için tespit edildiği tarihten itibaren aylık olarak bin Türk Lirası</a:t>
            </a:r>
            <a:r>
              <a:rPr lang="tr-TR" sz="1800" dirty="0" smtClean="0"/>
              <a:t>, idari </a:t>
            </a:r>
            <a:r>
              <a:rPr lang="tr-TR" sz="1800" dirty="0"/>
              <a:t>para cezası verilir.</a:t>
            </a:r>
          </a:p>
          <a:p>
            <a:pPr marL="0" indent="0">
              <a:buNone/>
            </a:pPr>
            <a:endParaRPr lang="tr-TR" sz="1800" dirty="0" smtClean="0"/>
          </a:p>
          <a:p>
            <a:pPr marL="0" indent="0">
              <a:buNone/>
            </a:pPr>
            <a:r>
              <a:rPr lang="tr-TR" sz="1800" dirty="0" smtClean="0"/>
              <a:t>(</a:t>
            </a:r>
            <a:r>
              <a:rPr lang="tr-TR" sz="1800" dirty="0"/>
              <a:t>2) Bu Kanunda belirtilen idari para cezaları gerekçesi belirtilmek suretiyle Çalışma ve İş Kurumu il müdürünce verilir. Verilen idari para cezaları tebliğinden itibaren otuz gün içinde ödenir. İdari para cezaları tüzel kişiliği bulunmayan kamu kurum ve kuruluşları adına da düzenlenebilir.</a:t>
            </a:r>
          </a:p>
        </p:txBody>
      </p:sp>
      <p:sp>
        <p:nvSpPr>
          <p:cNvPr id="4" name="Dikdörtgen 3"/>
          <p:cNvSpPr/>
          <p:nvPr/>
        </p:nvSpPr>
        <p:spPr>
          <a:xfrm>
            <a:off x="1331640" y="1684205"/>
            <a:ext cx="1800429" cy="369332"/>
          </a:xfrm>
          <a:prstGeom prst="rect">
            <a:avLst/>
          </a:prstGeom>
        </p:spPr>
        <p:txBody>
          <a:bodyPr wrap="none">
            <a:spAutoFit/>
          </a:bodyPr>
          <a:lstStyle/>
          <a:p>
            <a:r>
              <a:rPr lang="tr-TR" b="1" dirty="0"/>
              <a:t>(Y.T: </a:t>
            </a:r>
            <a:r>
              <a:rPr lang="tr-TR" b="1" dirty="0" smtClean="0"/>
              <a:t>01.01.2013 </a:t>
            </a:r>
            <a:r>
              <a:rPr lang="tr-TR" b="1" dirty="0"/>
              <a:t>)</a:t>
            </a:r>
          </a:p>
        </p:txBody>
      </p:sp>
    </p:spTree>
    <p:extLst>
      <p:ext uri="{BB962C8B-B14F-4D97-AF65-F5344CB8AC3E}">
        <p14:creationId xmlns:p14="http://schemas.microsoft.com/office/powerpoint/2010/main" val="2147632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88640"/>
            <a:ext cx="8229600" cy="1143000"/>
          </a:xfrm>
        </p:spPr>
        <p:txBody>
          <a:bodyPr>
            <a:noAutofit/>
          </a:bodyPr>
          <a:lstStyle/>
          <a:p>
            <a:r>
              <a:rPr lang="tr-TR" sz="3200" b="1" dirty="0"/>
              <a:t>Hüküm bulunmayan haller ve </a:t>
            </a:r>
            <a:r>
              <a:rPr lang="tr-TR" sz="3200" b="1" dirty="0" smtClean="0"/>
              <a:t>muafiyet</a:t>
            </a:r>
            <a:endParaRPr lang="tr-TR" sz="3200" dirty="0"/>
          </a:p>
        </p:txBody>
      </p:sp>
      <p:sp>
        <p:nvSpPr>
          <p:cNvPr id="3" name="İçerik Yer Tutucusu 2"/>
          <p:cNvSpPr>
            <a:spLocks noGrp="1"/>
          </p:cNvSpPr>
          <p:nvPr>
            <p:ph idx="1"/>
          </p:nvPr>
        </p:nvSpPr>
        <p:spPr>
          <a:xfrm>
            <a:off x="179512" y="1628800"/>
            <a:ext cx="8712968" cy="4389120"/>
          </a:xfrm>
        </p:spPr>
        <p:txBody>
          <a:bodyPr>
            <a:normAutofit/>
          </a:bodyPr>
          <a:lstStyle/>
          <a:p>
            <a:pPr marL="0" indent="0">
              <a:buNone/>
            </a:pPr>
            <a:r>
              <a:rPr lang="tr-TR" sz="2000" b="1" dirty="0" smtClean="0"/>
              <a:t>MADDE </a:t>
            </a:r>
            <a:r>
              <a:rPr lang="tr-TR" sz="2000" b="1" dirty="0"/>
              <a:t>27 – </a:t>
            </a:r>
            <a:endParaRPr lang="tr-TR" sz="2000" b="1" dirty="0" smtClean="0"/>
          </a:p>
          <a:p>
            <a:pPr marL="0" indent="0">
              <a:buNone/>
            </a:pPr>
            <a:r>
              <a:rPr lang="tr-TR" sz="2000" b="1" dirty="0" smtClean="0"/>
              <a:t>(</a:t>
            </a:r>
            <a:r>
              <a:rPr lang="tr-TR" sz="2000" b="1" dirty="0"/>
              <a:t>1) Çalışanların tabi oldukları kanun hükümleri saklı kalmak kaydıyla, bu Kanunda hüküm bulunmayan hallerde 4857 sayılı Kanunun bu Kanuna aykırı olmayan hükümleri uygulanır.</a:t>
            </a:r>
          </a:p>
          <a:p>
            <a:pPr marL="0" indent="0">
              <a:buNone/>
            </a:pPr>
            <a:endParaRPr lang="tr-TR" sz="2000" dirty="0" smtClean="0"/>
          </a:p>
          <a:p>
            <a:pPr marL="0" indent="0">
              <a:buNone/>
            </a:pPr>
            <a:r>
              <a:rPr lang="tr-TR" sz="2000" dirty="0" smtClean="0"/>
              <a:t>(</a:t>
            </a:r>
            <a:r>
              <a:rPr lang="tr-TR" sz="2000" dirty="0"/>
              <a:t>2) Bu Kanuna göre düzenlenen kağıtlar damga vergisinden, işlemler harçtan müstesnadır.</a:t>
            </a:r>
          </a:p>
          <a:p>
            <a:pPr marL="0" indent="0">
              <a:buNone/>
            </a:pPr>
            <a:endParaRPr lang="tr-TR" sz="2000" dirty="0" smtClean="0"/>
          </a:p>
          <a:p>
            <a:pPr marL="0" indent="0">
              <a:buNone/>
            </a:pPr>
            <a:r>
              <a:rPr lang="tr-TR" sz="2000" dirty="0" smtClean="0"/>
              <a:t>(</a:t>
            </a:r>
            <a:r>
              <a:rPr lang="tr-TR" sz="2000" dirty="0"/>
              <a:t>3) Bakanlık, bu Kanuna göre yapılacak iş ve işlemlere ait her türlü belge veya bilgiyi, elektronik ve benzeri ortamlar üzerinden isteyebilir, arşivleyebilir, bu ortamlar üzerinden onay, yetki, bilgi ve belge verebilir.</a:t>
            </a:r>
          </a:p>
          <a:p>
            <a:pPr marL="0" indent="0">
              <a:buNone/>
            </a:pPr>
            <a:endParaRPr lang="tr-TR" sz="2000" dirty="0"/>
          </a:p>
        </p:txBody>
      </p:sp>
      <p:sp>
        <p:nvSpPr>
          <p:cNvPr id="4" name="Dikdörtgen 3"/>
          <p:cNvSpPr/>
          <p:nvPr/>
        </p:nvSpPr>
        <p:spPr>
          <a:xfrm>
            <a:off x="1619671" y="1619508"/>
            <a:ext cx="1800429" cy="369332"/>
          </a:xfrm>
          <a:prstGeom prst="rect">
            <a:avLst/>
          </a:prstGeom>
        </p:spPr>
        <p:txBody>
          <a:bodyPr wrap="none">
            <a:spAutoFit/>
          </a:bodyPr>
          <a:lstStyle/>
          <a:p>
            <a:r>
              <a:rPr lang="tr-TR" b="1" dirty="0"/>
              <a:t>(Y.T: </a:t>
            </a:r>
            <a:r>
              <a:rPr lang="tr-TR" b="1" dirty="0" smtClean="0"/>
              <a:t>01.01.2013 </a:t>
            </a:r>
            <a:r>
              <a:rPr lang="tr-TR" b="1" dirty="0"/>
              <a:t>)</a:t>
            </a:r>
          </a:p>
        </p:txBody>
      </p:sp>
    </p:spTree>
    <p:extLst>
      <p:ext uri="{BB962C8B-B14F-4D97-AF65-F5344CB8AC3E}">
        <p14:creationId xmlns:p14="http://schemas.microsoft.com/office/powerpoint/2010/main" val="4066154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2348880"/>
            <a:ext cx="8229600" cy="1143000"/>
          </a:xfrm>
        </p:spPr>
        <p:txBody>
          <a:bodyPr>
            <a:normAutofit fontScale="90000"/>
          </a:bodyPr>
          <a:lstStyle/>
          <a:p>
            <a:pPr algn="ctr"/>
            <a:r>
              <a:rPr lang="tr-TR" b="1" dirty="0"/>
              <a:t>BEŞİNCİ BÖLÜM</a:t>
            </a:r>
            <a:r>
              <a:rPr lang="tr-TR" dirty="0"/>
              <a:t/>
            </a:r>
            <a:br>
              <a:rPr lang="tr-TR" dirty="0"/>
            </a:br>
            <a:r>
              <a:rPr lang="tr-TR" b="1" dirty="0"/>
              <a:t>Çeşitli ve Geçici Hükümler</a:t>
            </a:r>
            <a:endParaRPr lang="tr-TR" dirty="0"/>
          </a:p>
        </p:txBody>
      </p:sp>
    </p:spTree>
    <p:extLst>
      <p:ext uri="{BB962C8B-B14F-4D97-AF65-F5344CB8AC3E}">
        <p14:creationId xmlns:p14="http://schemas.microsoft.com/office/powerpoint/2010/main" val="2740750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a:t>Bağımlılık yapan maddeleri kullanma yasağı</a:t>
            </a:r>
            <a:r>
              <a:rPr lang="tr-TR" sz="3200" dirty="0"/>
              <a:t/>
            </a:r>
            <a:br>
              <a:rPr lang="tr-TR" sz="3200" dirty="0"/>
            </a:br>
            <a:endParaRPr lang="tr-TR" sz="3200" dirty="0"/>
          </a:p>
        </p:txBody>
      </p:sp>
      <p:sp>
        <p:nvSpPr>
          <p:cNvPr id="3" name="İçerik Yer Tutucusu 2"/>
          <p:cNvSpPr>
            <a:spLocks noGrp="1"/>
          </p:cNvSpPr>
          <p:nvPr>
            <p:ph idx="1"/>
          </p:nvPr>
        </p:nvSpPr>
        <p:spPr>
          <a:xfrm>
            <a:off x="107504" y="1628800"/>
            <a:ext cx="8784976" cy="5229200"/>
          </a:xfrm>
        </p:spPr>
        <p:txBody>
          <a:bodyPr>
            <a:normAutofit/>
          </a:bodyPr>
          <a:lstStyle/>
          <a:p>
            <a:pPr marL="0" indent="0">
              <a:buNone/>
            </a:pPr>
            <a:r>
              <a:rPr lang="tr-TR" sz="2000" b="1" dirty="0" smtClean="0"/>
              <a:t>MADDE </a:t>
            </a:r>
            <a:r>
              <a:rPr lang="tr-TR" sz="2000" b="1" dirty="0"/>
              <a:t>28 – </a:t>
            </a:r>
            <a:endParaRPr lang="tr-TR" sz="2000" b="1" dirty="0" smtClean="0"/>
          </a:p>
          <a:p>
            <a:pPr marL="0" indent="0">
              <a:buNone/>
            </a:pPr>
            <a:r>
              <a:rPr lang="tr-TR" sz="2000" dirty="0" smtClean="0"/>
              <a:t>(</a:t>
            </a:r>
            <a:r>
              <a:rPr lang="tr-TR" sz="2000" dirty="0"/>
              <a:t>1) İşyerine, sarhoş veya uyuşturucu madde almış olarak gelmek ve işyerinde alkollü içki veya uyuşturucu madde kullanmak yasaktır.</a:t>
            </a:r>
          </a:p>
          <a:p>
            <a:pPr marL="0" indent="0">
              <a:buNone/>
            </a:pPr>
            <a:endParaRPr lang="tr-TR" sz="2000" dirty="0" smtClean="0"/>
          </a:p>
          <a:p>
            <a:pPr marL="0" indent="0">
              <a:buNone/>
            </a:pPr>
            <a:r>
              <a:rPr lang="tr-TR" sz="2000" dirty="0" smtClean="0"/>
              <a:t>(</a:t>
            </a:r>
            <a:r>
              <a:rPr lang="tr-TR" sz="2000" dirty="0"/>
              <a:t>2) İşveren; işyeri eklentilerinden sayılan kısımlarda, ne gibi hallerde, hangi zamanda ve hangi şartlarla alkollü içki içilebileceğini belirleme yetkisine sahiptir.</a:t>
            </a:r>
          </a:p>
          <a:p>
            <a:pPr marL="0" indent="0">
              <a:buNone/>
            </a:pPr>
            <a:endParaRPr lang="tr-TR" sz="2000" dirty="0" smtClean="0"/>
          </a:p>
          <a:p>
            <a:pPr marL="0" indent="0">
              <a:buNone/>
            </a:pPr>
            <a:r>
              <a:rPr lang="tr-TR" sz="2000" dirty="0" smtClean="0"/>
              <a:t>(</a:t>
            </a:r>
            <a:r>
              <a:rPr lang="tr-TR" sz="2000" dirty="0"/>
              <a:t>3) Aşağıdaki çalışanlar için alkollü içki kullanma yasağı uygulanmaz:</a:t>
            </a:r>
          </a:p>
          <a:p>
            <a:pPr marL="365760" lvl="1" indent="0">
              <a:buNone/>
            </a:pPr>
            <a:r>
              <a:rPr lang="tr-TR" sz="1800" dirty="0"/>
              <a:t>a) Alkollü içki yapılan işyerlerinde çalışan ve işin gereği olarak üretileni denetlemekle görevlendirilenler.</a:t>
            </a:r>
          </a:p>
          <a:p>
            <a:pPr marL="365760" lvl="1" indent="0">
              <a:buNone/>
            </a:pPr>
            <a:r>
              <a:rPr lang="tr-TR" sz="1800" dirty="0"/>
              <a:t>b) Kapalı kaplarda veya açık olarak alkollü içki satılan veya içilen işyerlerinde işin gereği alkollü içki içmek zorunda olanlar.</a:t>
            </a:r>
          </a:p>
          <a:p>
            <a:pPr marL="365760" lvl="1" indent="0">
              <a:buNone/>
            </a:pPr>
            <a:r>
              <a:rPr lang="tr-TR" sz="1800" dirty="0"/>
              <a:t>c) İşinin niteliği gereği müşterilerle birlikte alkollü içki içmek zorunda olanlar.</a:t>
            </a:r>
          </a:p>
          <a:p>
            <a:pPr marL="0" indent="0">
              <a:buNone/>
            </a:pPr>
            <a:endParaRPr lang="tr-TR" sz="2000" dirty="0"/>
          </a:p>
        </p:txBody>
      </p:sp>
      <p:sp>
        <p:nvSpPr>
          <p:cNvPr id="4" name="Dikdörtgen 3"/>
          <p:cNvSpPr/>
          <p:nvPr/>
        </p:nvSpPr>
        <p:spPr>
          <a:xfrm>
            <a:off x="1547664" y="1619508"/>
            <a:ext cx="1800429" cy="369332"/>
          </a:xfrm>
          <a:prstGeom prst="rect">
            <a:avLst/>
          </a:prstGeom>
        </p:spPr>
        <p:txBody>
          <a:bodyPr wrap="none">
            <a:spAutoFit/>
          </a:bodyPr>
          <a:lstStyle/>
          <a:p>
            <a:r>
              <a:rPr lang="tr-TR" b="1" dirty="0"/>
              <a:t>(Y.T: </a:t>
            </a:r>
            <a:r>
              <a:rPr lang="tr-TR" b="1" dirty="0" smtClean="0"/>
              <a:t>01.01.2013 </a:t>
            </a:r>
            <a:r>
              <a:rPr lang="tr-TR" b="1" dirty="0"/>
              <a:t>)</a:t>
            </a:r>
          </a:p>
        </p:txBody>
      </p:sp>
    </p:spTree>
    <p:extLst>
      <p:ext uri="{BB962C8B-B14F-4D97-AF65-F5344CB8AC3E}">
        <p14:creationId xmlns:p14="http://schemas.microsoft.com/office/powerpoint/2010/main" val="1965007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980728"/>
            <a:ext cx="8229600" cy="1143000"/>
          </a:xfrm>
        </p:spPr>
        <p:txBody>
          <a:bodyPr>
            <a:noAutofit/>
          </a:bodyPr>
          <a:lstStyle/>
          <a:p>
            <a:pPr algn="ctr"/>
            <a:r>
              <a:rPr lang="tr-TR" sz="3200" b="1" dirty="0"/>
              <a:t>Güvenlik raporu veya büyük kaza önleme politika belgesi</a:t>
            </a:r>
            <a:r>
              <a:rPr lang="tr-TR" sz="3200" dirty="0"/>
              <a:t/>
            </a:r>
            <a:br>
              <a:rPr lang="tr-TR" sz="3200" dirty="0"/>
            </a:br>
            <a:endParaRPr lang="tr-TR" sz="3200" dirty="0"/>
          </a:p>
        </p:txBody>
      </p:sp>
      <p:sp>
        <p:nvSpPr>
          <p:cNvPr id="3" name="İçerik Yer Tutucusu 2"/>
          <p:cNvSpPr>
            <a:spLocks noGrp="1"/>
          </p:cNvSpPr>
          <p:nvPr>
            <p:ph idx="1"/>
          </p:nvPr>
        </p:nvSpPr>
        <p:spPr>
          <a:xfrm>
            <a:off x="281814" y="2132856"/>
            <a:ext cx="8856984" cy="4389120"/>
          </a:xfrm>
        </p:spPr>
        <p:txBody>
          <a:bodyPr>
            <a:normAutofit/>
          </a:bodyPr>
          <a:lstStyle/>
          <a:p>
            <a:pPr marL="0" indent="0">
              <a:buNone/>
            </a:pPr>
            <a:r>
              <a:rPr lang="tr-TR" sz="2000" b="1" dirty="0" smtClean="0"/>
              <a:t>MADDE </a:t>
            </a:r>
            <a:r>
              <a:rPr lang="tr-TR" sz="2000" b="1" dirty="0"/>
              <a:t>29 – </a:t>
            </a:r>
            <a:endParaRPr lang="tr-TR" sz="2000" b="1" dirty="0" smtClean="0"/>
          </a:p>
          <a:p>
            <a:pPr marL="0" indent="0">
              <a:buNone/>
            </a:pPr>
            <a:endParaRPr lang="tr-TR" sz="2000" dirty="0" smtClean="0"/>
          </a:p>
          <a:p>
            <a:pPr marL="0" indent="0">
              <a:buNone/>
            </a:pPr>
            <a:r>
              <a:rPr lang="tr-TR" sz="2000" b="1" dirty="0" smtClean="0"/>
              <a:t>(</a:t>
            </a:r>
            <a:r>
              <a:rPr lang="tr-TR" sz="2000" b="1" dirty="0"/>
              <a:t>1) İşletmeye başlanmadan önce, büyük endüstriyel kaza oluşabilecek işyerleri için, işyerlerinin büyüklüğüne göre büyük kaza önleme politika belgesi veya güvenlik raporu işveren tarafından hazırlanır.</a:t>
            </a:r>
          </a:p>
          <a:p>
            <a:pPr marL="0" indent="0">
              <a:buNone/>
            </a:pPr>
            <a:endParaRPr lang="tr-TR" sz="2000" dirty="0" smtClean="0"/>
          </a:p>
          <a:p>
            <a:pPr marL="0" indent="0">
              <a:buNone/>
            </a:pPr>
            <a:r>
              <a:rPr lang="tr-TR" sz="2000" b="1" dirty="0" smtClean="0"/>
              <a:t>(</a:t>
            </a:r>
            <a:r>
              <a:rPr lang="tr-TR" sz="2000" b="1" dirty="0"/>
              <a:t>2) Güvenlik raporu hazırlama yükümlülüğü bulunan işveren, hazırladıkları güvenlik raporlarının içerik ve yeterlilikleri Bakanlıkça incelenmesini müteakip işyerlerini işletmeye açabilir.</a:t>
            </a:r>
          </a:p>
          <a:p>
            <a:pPr marL="0" indent="0">
              <a:buNone/>
            </a:pPr>
            <a:endParaRPr lang="tr-TR" sz="2000" dirty="0"/>
          </a:p>
        </p:txBody>
      </p:sp>
      <p:sp>
        <p:nvSpPr>
          <p:cNvPr id="4" name="Dikdörtgen 3"/>
          <p:cNvSpPr/>
          <p:nvPr/>
        </p:nvSpPr>
        <p:spPr>
          <a:xfrm>
            <a:off x="1763688" y="2123564"/>
            <a:ext cx="1800429" cy="369332"/>
          </a:xfrm>
          <a:prstGeom prst="rect">
            <a:avLst/>
          </a:prstGeom>
        </p:spPr>
        <p:txBody>
          <a:bodyPr wrap="none">
            <a:spAutoFit/>
          </a:bodyPr>
          <a:lstStyle/>
          <a:p>
            <a:r>
              <a:rPr lang="tr-TR" b="1" dirty="0"/>
              <a:t>(Y.T: </a:t>
            </a:r>
            <a:r>
              <a:rPr lang="tr-TR" b="1" dirty="0" smtClean="0"/>
              <a:t>01.01.2013 </a:t>
            </a:r>
            <a:r>
              <a:rPr lang="tr-TR" b="1" dirty="0"/>
              <a:t>)</a:t>
            </a:r>
          </a:p>
        </p:txBody>
      </p:sp>
    </p:spTree>
    <p:extLst>
      <p:ext uri="{BB962C8B-B14F-4D97-AF65-F5344CB8AC3E}">
        <p14:creationId xmlns:p14="http://schemas.microsoft.com/office/powerpoint/2010/main" val="4071856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76672"/>
            <a:ext cx="8229600" cy="1143000"/>
          </a:xfrm>
        </p:spPr>
        <p:txBody>
          <a:bodyPr>
            <a:noAutofit/>
          </a:bodyPr>
          <a:lstStyle/>
          <a:p>
            <a:r>
              <a:rPr lang="tr-TR" sz="2800" b="1" dirty="0"/>
              <a:t>İş sağlığı ve güvenliği ile ilgili çeşitli yönetmelikler</a:t>
            </a:r>
            <a:r>
              <a:rPr lang="tr-TR" sz="2800" dirty="0"/>
              <a:t/>
            </a:r>
            <a:br>
              <a:rPr lang="tr-TR" sz="2800" dirty="0"/>
            </a:br>
            <a:endParaRPr lang="tr-TR" sz="2800" dirty="0"/>
          </a:p>
        </p:txBody>
      </p:sp>
      <p:sp>
        <p:nvSpPr>
          <p:cNvPr id="3" name="İçerik Yer Tutucusu 2"/>
          <p:cNvSpPr>
            <a:spLocks noGrp="1"/>
          </p:cNvSpPr>
          <p:nvPr>
            <p:ph idx="1"/>
          </p:nvPr>
        </p:nvSpPr>
        <p:spPr>
          <a:xfrm>
            <a:off x="-5928" y="1844824"/>
            <a:ext cx="9144000" cy="5445224"/>
          </a:xfrm>
        </p:spPr>
        <p:txBody>
          <a:bodyPr>
            <a:noAutofit/>
          </a:bodyPr>
          <a:lstStyle/>
          <a:p>
            <a:pPr marL="0" indent="0">
              <a:buNone/>
            </a:pPr>
            <a:r>
              <a:rPr lang="tr-TR" sz="2000" b="1" dirty="0" smtClean="0"/>
              <a:t>MADDE </a:t>
            </a:r>
            <a:r>
              <a:rPr lang="tr-TR" sz="2000" b="1" dirty="0"/>
              <a:t>30 – </a:t>
            </a:r>
            <a:endParaRPr lang="tr-TR" sz="2000" b="1" dirty="0" smtClean="0"/>
          </a:p>
          <a:p>
            <a:pPr marL="0" indent="0">
              <a:buNone/>
            </a:pPr>
            <a:r>
              <a:rPr lang="tr-TR" sz="2000" dirty="0" smtClean="0"/>
              <a:t>(</a:t>
            </a:r>
            <a:r>
              <a:rPr lang="tr-TR" sz="2000" dirty="0"/>
              <a:t>1) Aşağıdaki konular ile bunlara ilişkin usul ve esaslar Bakanlıkça çıkarılacak yönetmeliklerle düzenlenir:</a:t>
            </a:r>
          </a:p>
          <a:p>
            <a:pPr marL="365760" lvl="1" indent="0">
              <a:buNone/>
            </a:pPr>
            <a:r>
              <a:rPr lang="tr-TR" sz="1800" dirty="0"/>
              <a:t>a) İlgili bakanlıkların görüşü alınarak, iş sağlığı ve güvenliğinin sağlanması, sürdürülmesi ve mevcut durumun iyileştirilmesi amacıyla; işyeri bina ve eklentileri, iş ekipmanı, işin her safhasında kullanılan ve ortaya çıkan maddeler, çalışma ortam ve şartları, özel risk taşıyan iş ekipmanı ve işler ile işyerleri, özel politika gerektiren grupların çalıştırılması, işin özelliğine göre gece çalışmaları ve postalar hâlinde çalışmalar, sağlık kuralları bakımından daha az çalışılması gereken işler, gebe ve emziren kadınların çalışma şartları, emzirme odaları ve çocuk bakım yurtlarının kurulması veya dışarıdan hizmet alınması ve benzeri özel düzenleme gerektirebilecek konular ve bunlara bağlı bildirim ve izinler ile bu Kanunun uygulanmasına yönelik diğer hususlar</a:t>
            </a:r>
            <a:r>
              <a:rPr lang="tr-TR" sz="1800" dirty="0" smtClean="0"/>
              <a:t>.</a:t>
            </a:r>
            <a:endParaRPr lang="tr-TR" sz="1000" dirty="0"/>
          </a:p>
        </p:txBody>
      </p:sp>
      <p:sp>
        <p:nvSpPr>
          <p:cNvPr id="4" name="Dikdörtgen 3"/>
          <p:cNvSpPr/>
          <p:nvPr/>
        </p:nvSpPr>
        <p:spPr>
          <a:xfrm>
            <a:off x="1475656" y="1844824"/>
            <a:ext cx="1800429" cy="369332"/>
          </a:xfrm>
          <a:prstGeom prst="rect">
            <a:avLst/>
          </a:prstGeom>
        </p:spPr>
        <p:txBody>
          <a:bodyPr wrap="none">
            <a:spAutoFit/>
          </a:bodyPr>
          <a:lstStyle/>
          <a:p>
            <a:r>
              <a:rPr lang="tr-TR" b="1" dirty="0"/>
              <a:t>(Y.T: </a:t>
            </a:r>
            <a:r>
              <a:rPr lang="tr-TR" b="1" dirty="0" smtClean="0"/>
              <a:t>01.01.2013 </a:t>
            </a:r>
            <a:r>
              <a:rPr lang="tr-TR" b="1" dirty="0"/>
              <a:t>)</a:t>
            </a:r>
          </a:p>
        </p:txBody>
      </p:sp>
    </p:spTree>
    <p:extLst>
      <p:ext uri="{BB962C8B-B14F-4D97-AF65-F5344CB8AC3E}">
        <p14:creationId xmlns:p14="http://schemas.microsoft.com/office/powerpoint/2010/main" val="614805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76672"/>
            <a:ext cx="8229600" cy="1143000"/>
          </a:xfrm>
        </p:spPr>
        <p:txBody>
          <a:bodyPr>
            <a:noAutofit/>
          </a:bodyPr>
          <a:lstStyle/>
          <a:p>
            <a:r>
              <a:rPr lang="tr-TR" sz="2800" b="1" dirty="0"/>
              <a:t>İş sağlığı ve güvenliği ile ilgili çeşitli yönetmelikler</a:t>
            </a:r>
            <a:r>
              <a:rPr lang="tr-TR" sz="2800" dirty="0"/>
              <a:t/>
            </a:r>
            <a:br>
              <a:rPr lang="tr-TR" sz="2800" dirty="0"/>
            </a:br>
            <a:endParaRPr lang="tr-TR" sz="2800" dirty="0"/>
          </a:p>
        </p:txBody>
      </p:sp>
      <p:sp>
        <p:nvSpPr>
          <p:cNvPr id="3" name="İçerik Yer Tutucusu 2"/>
          <p:cNvSpPr>
            <a:spLocks noGrp="1"/>
          </p:cNvSpPr>
          <p:nvPr>
            <p:ph idx="1"/>
          </p:nvPr>
        </p:nvSpPr>
        <p:spPr>
          <a:xfrm>
            <a:off x="0" y="1584176"/>
            <a:ext cx="9144000" cy="5445224"/>
          </a:xfrm>
        </p:spPr>
        <p:txBody>
          <a:bodyPr>
            <a:noAutofit/>
          </a:bodyPr>
          <a:lstStyle/>
          <a:p>
            <a:pPr marL="0" indent="0">
              <a:buNone/>
            </a:pPr>
            <a:r>
              <a:rPr lang="tr-TR" sz="2000" b="1" dirty="0" smtClean="0"/>
              <a:t>MADDE </a:t>
            </a:r>
            <a:r>
              <a:rPr lang="tr-TR" sz="2000" b="1" dirty="0"/>
              <a:t>30 – </a:t>
            </a:r>
            <a:endParaRPr lang="tr-TR" sz="2000" b="1" dirty="0" smtClean="0"/>
          </a:p>
          <a:p>
            <a:pPr marL="0" indent="0">
              <a:buNone/>
            </a:pPr>
            <a:r>
              <a:rPr lang="tr-TR" sz="2000" dirty="0" smtClean="0"/>
              <a:t>(</a:t>
            </a:r>
            <a:r>
              <a:rPr lang="tr-TR" sz="2000" dirty="0"/>
              <a:t>1) Aşağıdaki konular ile bunlara ilişkin usul ve esaslar Bakanlıkça çıkarılacak yönetmeliklerle düzenlenir:</a:t>
            </a:r>
          </a:p>
          <a:p>
            <a:pPr marL="365760" lvl="1" indent="0">
              <a:buNone/>
            </a:pPr>
            <a:r>
              <a:rPr lang="tr-TR" sz="1800" dirty="0" smtClean="0"/>
              <a:t>b</a:t>
            </a:r>
            <a:r>
              <a:rPr lang="tr-TR" sz="1800" dirty="0"/>
              <a:t>) İş sağlığı ve güvenliği hizmetleri ile ilgili olarak;</a:t>
            </a:r>
          </a:p>
          <a:p>
            <a:pPr marL="640080" lvl="2" indent="0">
              <a:buNone/>
            </a:pPr>
            <a:r>
              <a:rPr lang="tr-TR" sz="1600" dirty="0"/>
              <a:t>1) Çalışan sayısı ve tehlike sınıfı göz önünde bulundurularak hangi işyerlerinde işyeri sağlık ve güvenlik biriminin kurulacağı, bu birimlerin fiziki şartları ile birimlerde bulundurulacak donanım.</a:t>
            </a:r>
          </a:p>
          <a:p>
            <a:pPr marL="640080" lvl="2" indent="0">
              <a:buNone/>
            </a:pPr>
            <a:endParaRPr lang="tr-TR" sz="1600" dirty="0" smtClean="0"/>
          </a:p>
          <a:p>
            <a:pPr marL="640080" lvl="2" indent="0">
              <a:buNone/>
            </a:pPr>
            <a:r>
              <a:rPr lang="tr-TR" sz="1600" dirty="0" smtClean="0"/>
              <a:t>2</a:t>
            </a:r>
            <a:r>
              <a:rPr lang="tr-TR" sz="1600" dirty="0"/>
              <a:t>) İşyeri sağlık ve güvenlik birimi ile ortak sağlık ve güvenlik biriminde görev alacak işyeri hekimi, iş güvenliği uzmanı ve diğer sağlık personelinin nitelikleri, işe alınmaları, görevlendirilmeleri, görev, yetki ve sorumlulukları, görevlerini nasıl yürütecekleri, işyerinde çalışan sayısı ve işyerinin yer aldığı tehlike sınıfı göz önünde bulundurularak asgari çalışma süreleri, işyerlerindeki tehlikeli hususları nasıl bildirecekleri, sahip oldukları belgelere göre hangi işyerlerinde görev alabilecekleri.</a:t>
            </a:r>
          </a:p>
          <a:p>
            <a:pPr marL="640080" lvl="2" indent="0">
              <a:buNone/>
            </a:pPr>
            <a:endParaRPr lang="tr-TR" sz="1600" dirty="0" smtClean="0"/>
          </a:p>
          <a:p>
            <a:pPr marL="640080" lvl="2" indent="0">
              <a:buNone/>
            </a:pPr>
            <a:r>
              <a:rPr lang="tr-TR" sz="1600" dirty="0" smtClean="0"/>
              <a:t>3</a:t>
            </a:r>
            <a:r>
              <a:rPr lang="tr-TR" sz="1600" dirty="0"/>
              <a:t>) İş sağlığı ve güvenliği hizmeti sunacak kişi, kurum ve kuruluşların; görev, yetki ve yükümlülükleri, belgelendirilmeleri ve yetkilendirilmeleri ile sunulacak hizmetler kapsamında yer alan sağlık gözetimi ve sağlık raporları, kuruluşların fiziki şartları ile kuruluşlarda bulundurulacak personel ve donanım</a:t>
            </a:r>
            <a:r>
              <a:rPr lang="tr-TR" sz="1600" dirty="0" smtClean="0"/>
              <a:t>.</a:t>
            </a:r>
            <a:endParaRPr lang="tr-TR" sz="1600" dirty="0"/>
          </a:p>
        </p:txBody>
      </p:sp>
      <p:sp>
        <p:nvSpPr>
          <p:cNvPr id="4" name="Dikdörtgen 3"/>
          <p:cNvSpPr/>
          <p:nvPr/>
        </p:nvSpPr>
        <p:spPr>
          <a:xfrm>
            <a:off x="1403648" y="1556792"/>
            <a:ext cx="1800429" cy="369332"/>
          </a:xfrm>
          <a:prstGeom prst="rect">
            <a:avLst/>
          </a:prstGeom>
        </p:spPr>
        <p:txBody>
          <a:bodyPr wrap="none">
            <a:spAutoFit/>
          </a:bodyPr>
          <a:lstStyle/>
          <a:p>
            <a:r>
              <a:rPr lang="tr-TR" b="1" dirty="0"/>
              <a:t>(Y.T: </a:t>
            </a:r>
            <a:r>
              <a:rPr lang="tr-TR" b="1" dirty="0" smtClean="0"/>
              <a:t>01.01.2013 </a:t>
            </a:r>
            <a:r>
              <a:rPr lang="tr-TR" b="1" dirty="0"/>
              <a:t>)</a:t>
            </a:r>
          </a:p>
        </p:txBody>
      </p:sp>
    </p:spTree>
    <p:extLst>
      <p:ext uri="{BB962C8B-B14F-4D97-AF65-F5344CB8AC3E}">
        <p14:creationId xmlns:p14="http://schemas.microsoft.com/office/powerpoint/2010/main" val="4027349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2118</TotalTime>
  <Words>9859</Words>
  <Application>Microsoft Office PowerPoint</Application>
  <PresentationFormat>Ekran Gösterisi (4:3)</PresentationFormat>
  <Paragraphs>734</Paragraphs>
  <Slides>121</Slides>
  <Notes>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121</vt:i4>
      </vt:variant>
    </vt:vector>
  </HeadingPairs>
  <TitlesOfParts>
    <vt:vector size="125" baseType="lpstr">
      <vt:lpstr>Calibri</vt:lpstr>
      <vt:lpstr>Times New Roman</vt:lpstr>
      <vt:lpstr>Wingdings 2</vt:lpstr>
      <vt:lpstr>Akış</vt:lpstr>
      <vt:lpstr>6331 SAYILI İŞ SAĞLIĞI VE GÜVENLİĞİ KANUNU</vt:lpstr>
      <vt:lpstr>BİRİNCİ BÖLÜM Amaç, Kapsam ve Tanımlar </vt:lpstr>
      <vt:lpstr>        Amaç</vt:lpstr>
      <vt:lpstr>                                  Kapsam </vt:lpstr>
      <vt:lpstr>                                  Kapsam ve istisnalar</vt:lpstr>
      <vt:lpstr>Tanımlar </vt:lpstr>
      <vt:lpstr>Tanımlar </vt:lpstr>
      <vt:lpstr>Tanımlar </vt:lpstr>
      <vt:lpstr>Tanımlar </vt:lpstr>
      <vt:lpstr>Tanımlar </vt:lpstr>
      <vt:lpstr>Tanımlar </vt:lpstr>
      <vt:lpstr>Tanımlar </vt:lpstr>
      <vt:lpstr>Tanımlar </vt:lpstr>
      <vt:lpstr>Tanımlar </vt:lpstr>
      <vt:lpstr>Tanımlar </vt:lpstr>
      <vt:lpstr>Tanımlar </vt:lpstr>
      <vt:lpstr>Tanımlar </vt:lpstr>
      <vt:lpstr>Tanımlar </vt:lpstr>
      <vt:lpstr>Tanımlar </vt:lpstr>
      <vt:lpstr>Tanımlar </vt:lpstr>
      <vt:lpstr>Tanımlar </vt:lpstr>
      <vt:lpstr>Tanımlar </vt:lpstr>
      <vt:lpstr>Tanımlar </vt:lpstr>
      <vt:lpstr>Tanımlar </vt:lpstr>
      <vt:lpstr>Tanımlar </vt:lpstr>
      <vt:lpstr>Tanımlar </vt:lpstr>
      <vt:lpstr>Tanımlar </vt:lpstr>
      <vt:lpstr>Tanımlar </vt:lpstr>
      <vt:lpstr>Tanımlar </vt:lpstr>
      <vt:lpstr>İKİNCİ BÖLÜM İşveren ile Çalışanların Görev, Yetki ve Yükümlülükleri</vt:lpstr>
      <vt:lpstr>İşverenin genel yükümlülüğü</vt:lpstr>
      <vt:lpstr>İşverenin genel yükümlülüğü</vt:lpstr>
      <vt:lpstr>İşverenin genel yükümlülüğü</vt:lpstr>
      <vt:lpstr>İşverenin genel yükümlülüğü</vt:lpstr>
      <vt:lpstr>İşverenin genel yükümlülüğü</vt:lpstr>
      <vt:lpstr>Risklerden korunma ilkeleri</vt:lpstr>
      <vt:lpstr>Risklerden korunma ilkeleri</vt:lpstr>
      <vt:lpstr>İş sağlığı ve güvenliği hizmetleri</vt:lpstr>
      <vt:lpstr>İş sağlığı ve güvenliği hizmetleri</vt:lpstr>
      <vt:lpstr>İş sağlığı ve güvenliği hizmetleri</vt:lpstr>
      <vt:lpstr>  İş sağlığı ve güvenliği hizmetlerinin desteklenmesi </vt:lpstr>
      <vt:lpstr>İş sağlığı ve güvenliği hizmetlerinin desteklenmesi</vt:lpstr>
      <vt:lpstr>İşyeri hekimleri ve iş güvenliği uzmanları</vt:lpstr>
      <vt:lpstr>İşyeri hekimleri ve iş güvenliği uzmanları</vt:lpstr>
      <vt:lpstr>İşyeri hekimleri ve iş güvenliği uzmanları</vt:lpstr>
      <vt:lpstr>İşyeri hekimleri ve iş güvenliği uzmanları</vt:lpstr>
      <vt:lpstr>İşyeri hekimleri ve iş güvenliği uzmanları</vt:lpstr>
      <vt:lpstr>İşyeri hekimleri ve iş güvenliği uzmanları</vt:lpstr>
      <vt:lpstr>İşyeri hekimleri ve iş güvenliği uzmanları</vt:lpstr>
      <vt:lpstr>İşyeri hekimleri ve iş güvenliği uzmanları</vt:lpstr>
      <vt:lpstr>İşyeri hekimleri ve iş güvenliği uzmanları</vt:lpstr>
      <vt:lpstr>Tehlike sınıfının belirlenmesi </vt:lpstr>
      <vt:lpstr>Risk değerlendirmesi, kontrol, ölçüm ve araştırma </vt:lpstr>
      <vt:lpstr>Risk değerlendirmesi, kontrol, ölçüm ve araştırma </vt:lpstr>
      <vt:lpstr>Acil durum planları, yangınla mücadele ve ilk yardım </vt:lpstr>
      <vt:lpstr>Acil durum planları, yangınla mücadele ve ilk yardım </vt:lpstr>
      <vt:lpstr>Tahliye</vt:lpstr>
      <vt:lpstr>Çalışmaktan kaçınma hakkı</vt:lpstr>
      <vt:lpstr>İş kazası ve meslek hastalıklarının kayıt ve bildirimi </vt:lpstr>
      <vt:lpstr>İş kazası ve meslek hastalıklarının kayıt ve bildirimi </vt:lpstr>
      <vt:lpstr>Sağlık gözetimi</vt:lpstr>
      <vt:lpstr>Sağlık gözetimi</vt:lpstr>
      <vt:lpstr>Çalışanların bilgilendirilmesi </vt:lpstr>
      <vt:lpstr>Çalışanların bilgilendirilmesi </vt:lpstr>
      <vt:lpstr>Çalışanların eğitimi</vt:lpstr>
      <vt:lpstr>Çalışanların eğitimi</vt:lpstr>
      <vt:lpstr>Çalışanların eğitimi</vt:lpstr>
      <vt:lpstr>Çalışanların eğitimi</vt:lpstr>
      <vt:lpstr>Çalışanların eğitimi</vt:lpstr>
      <vt:lpstr>Çalışanların görüşlerinin alınması ve katılımlarının sağlanması </vt:lpstr>
      <vt:lpstr>Çalışanların görüşlerinin alınması ve katılımlarının sağlanması </vt:lpstr>
      <vt:lpstr>Çalışanların yükümlülükleri</vt:lpstr>
      <vt:lpstr>Çalışanların yükümlülükleri</vt:lpstr>
      <vt:lpstr>Çalışanların yükümlülükleri</vt:lpstr>
      <vt:lpstr>Çalışan temsilcisi</vt:lpstr>
      <vt:lpstr>Çalışan temsilcisi</vt:lpstr>
      <vt:lpstr>ÜÇÜNCÜ BÖLÜM Konsey, Kurul ve Koordinasyon</vt:lpstr>
      <vt:lpstr>Ulusal İş Sağlığı ve Güvenliği Konseyi</vt:lpstr>
      <vt:lpstr>Ulusal İş Sağlığı ve Güvenliği Konseyi</vt:lpstr>
      <vt:lpstr>İş sağlığı ve güvenliği kurulu</vt:lpstr>
      <vt:lpstr>İş sağlığı ve güvenliğinin koordinasyonu</vt:lpstr>
      <vt:lpstr>DÖRDÜNCÜ BÖLÜM Teftiş ve İdari Yaptırımlar</vt:lpstr>
      <vt:lpstr>Teftiş, inceleme, araştırma, müfettişin yetki, yükümlülük ve sorumluluğu </vt:lpstr>
      <vt:lpstr>İşin durdurulması</vt:lpstr>
      <vt:lpstr>İşin durdurulması</vt:lpstr>
      <vt:lpstr>İşin durdurulması</vt:lpstr>
      <vt:lpstr>İşin durdurulması</vt:lpstr>
      <vt:lpstr>İdari para cezaları ve uygulanması</vt:lpstr>
      <vt:lpstr>İdari para cezaları ve uygulanması</vt:lpstr>
      <vt:lpstr>İdari para cezaları ve uygulanması</vt:lpstr>
      <vt:lpstr>İdari para cezaları ve uygulanması</vt:lpstr>
      <vt:lpstr>İdari para cezaları ve uygulanması</vt:lpstr>
      <vt:lpstr>İdari para cezaları ve uygulanması</vt:lpstr>
      <vt:lpstr>Hüküm bulunmayan haller ve muafiyet</vt:lpstr>
      <vt:lpstr>BEŞİNCİ BÖLÜM Çeşitli ve Geçici Hükümler</vt:lpstr>
      <vt:lpstr>Bağımlılık yapan maddeleri kullanma yasağı </vt:lpstr>
      <vt:lpstr>Güvenlik raporu veya büyük kaza önleme politika belgesi </vt:lpstr>
      <vt:lpstr>İş sağlığı ve güvenliği ile ilgili çeşitli yönetmelikler </vt:lpstr>
      <vt:lpstr>İş sağlığı ve güvenliği ile ilgili çeşitli yönetmelikler </vt:lpstr>
      <vt:lpstr>İş sağlığı ve güvenliği ile ilgili çeşitli yönetmelikler </vt:lpstr>
      <vt:lpstr>İş sağlığı ve güvenliği ile ilgili çeşitli yönetmelikler </vt:lpstr>
      <vt:lpstr>İş sağlığı ve güvenliği ile ilgili çeşitli yönetmelikler </vt:lpstr>
      <vt:lpstr>İş sağlığı ve güvenliği ile ilgili çeşitli yönetmelikler </vt:lpstr>
      <vt:lpstr>Belgelendirme, ihtar ve iptaller</vt:lpstr>
      <vt:lpstr>Değiştirilen hükümler</vt:lpstr>
      <vt:lpstr>Değiştirilen hükümler</vt:lpstr>
      <vt:lpstr>Değiştirilen hükümler</vt:lpstr>
      <vt:lpstr>Değiştirilen hükümler</vt:lpstr>
      <vt:lpstr>Değiştirilen hükümler</vt:lpstr>
      <vt:lpstr>Yürürlükten kaldırılan hükümler</vt:lpstr>
      <vt:lpstr>Atıflar</vt:lpstr>
      <vt:lpstr>Mevcut yönetmelikler</vt:lpstr>
      <vt:lpstr>Sağlık raporları</vt:lpstr>
      <vt:lpstr>İş güvenliği uzmanı görevlendirme yükümlülüğü</vt:lpstr>
      <vt:lpstr>Mevcut sertifika ve belgeler ile ihtar puanları </vt:lpstr>
      <vt:lpstr>İşyeri hekimliği yapan kurum tabiplerine yapılan ücret ödemeleri </vt:lpstr>
      <vt:lpstr>PowerPoint Sunusu</vt:lpstr>
      <vt:lpstr>PowerPoint Sunusu</vt:lpstr>
      <vt:lpstr>Yürürlük</vt:lpstr>
      <vt:lpstr>Yürütme</vt:lpstr>
      <vt:lpstr>TEŞEKKÜRLER……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6331 SAYILI İŞ SAĞLIĞI VE GÜVENLİĞİ KANUNU</dc:title>
  <dc:creator>bilge</dc:creator>
  <cp:lastModifiedBy>Baris</cp:lastModifiedBy>
  <cp:revision>70</cp:revision>
  <dcterms:created xsi:type="dcterms:W3CDTF">2012-07-04T13:58:40Z</dcterms:created>
  <dcterms:modified xsi:type="dcterms:W3CDTF">2013-12-09T13:31:58Z</dcterms:modified>
</cp:coreProperties>
</file>